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3" r:id="rId2"/>
    <p:sldId id="960" r:id="rId3"/>
    <p:sldId id="1236" r:id="rId4"/>
    <p:sldId id="1219" r:id="rId5"/>
    <p:sldId id="297" r:id="rId6"/>
    <p:sldId id="1227" r:id="rId7"/>
    <p:sldId id="262" r:id="rId8"/>
    <p:sldId id="298" r:id="rId9"/>
    <p:sldId id="299" r:id="rId10"/>
    <p:sldId id="1228" r:id="rId11"/>
    <p:sldId id="1237" r:id="rId12"/>
    <p:sldId id="1245" r:id="rId13"/>
    <p:sldId id="1238" r:id="rId14"/>
    <p:sldId id="1239" r:id="rId15"/>
    <p:sldId id="1240" r:id="rId16"/>
    <p:sldId id="1241" r:id="rId17"/>
    <p:sldId id="1242" r:id="rId18"/>
    <p:sldId id="1243" r:id="rId19"/>
    <p:sldId id="1244" r:id="rId20"/>
    <p:sldId id="1246" r:id="rId21"/>
    <p:sldId id="1248" r:id="rId22"/>
    <p:sldId id="954" r:id="rId23"/>
    <p:sldId id="1247" r:id="rId24"/>
    <p:sldId id="1226" r:id="rId25"/>
    <p:sldId id="307" r:id="rId26"/>
    <p:sldId id="1249" r:id="rId27"/>
    <p:sldId id="286" r:id="rId28"/>
  </p:sldIdLst>
  <p:sldSz cx="9144000" cy="6858000" type="letter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rgbClr val="7D999E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 userDrawn="1">
          <p15:clr>
            <a:srgbClr val="A4A3A4"/>
          </p15:clr>
        </p15:guide>
        <p15:guide id="2" orient="horz" pos="864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pos="4008" userDrawn="1">
          <p15:clr>
            <a:srgbClr val="A4A3A4"/>
          </p15:clr>
        </p15:guide>
        <p15:guide id="5" orient="horz" pos="366">
          <p15:clr>
            <a:srgbClr val="A4A3A4"/>
          </p15:clr>
        </p15:guide>
        <p15:guide id="6" pos="3240" userDrawn="1">
          <p15:clr>
            <a:srgbClr val="A4A3A4"/>
          </p15:clr>
        </p15:guide>
        <p15:guide id="7" orient="horz" pos="3336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556">
          <p15:clr>
            <a:srgbClr val="A4A3A4"/>
          </p15:clr>
        </p15:guide>
        <p15:guide id="10" orient="horz" pos="456" userDrawn="1">
          <p15:clr>
            <a:srgbClr val="A4A3A4"/>
          </p15:clr>
        </p15:guide>
        <p15:guide id="11" pos="4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mond Gradwell" initials="RG" lastIdx="1" clrIdx="0">
    <p:extLst>
      <p:ext uri="{19B8F6BF-5375-455C-9EA6-DF929625EA0E}">
        <p15:presenceInfo xmlns:p15="http://schemas.microsoft.com/office/powerpoint/2012/main" userId="Raymond Gradwell" providerId="None"/>
      </p:ext>
    </p:extLst>
  </p:cmAuthor>
  <p:cmAuthor id="2" name="Tencza, Benjamin" initials="BT" lastIdx="1" clrIdx="1">
    <p:extLst>
      <p:ext uri="{19B8F6BF-5375-455C-9EA6-DF929625EA0E}">
        <p15:presenceInfo xmlns:p15="http://schemas.microsoft.com/office/powerpoint/2012/main" userId="Tencza, Benja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29"/>
    <a:srgbClr val="FF6600"/>
    <a:srgbClr val="0000FF"/>
    <a:srgbClr val="FFFFCC"/>
    <a:srgbClr val="2E91CF"/>
    <a:srgbClr val="FFFFFF"/>
    <a:srgbClr val="1A286E"/>
    <a:srgbClr val="0066FF"/>
    <a:srgbClr val="EAF4FA"/>
    <a:srgbClr val="C0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87" autoAdjust="0"/>
    <p:restoredTop sz="96357" autoAdjust="0"/>
  </p:normalViewPr>
  <p:slideViewPr>
    <p:cSldViewPr snapToGrid="0">
      <p:cViewPr>
        <p:scale>
          <a:sx n="150" d="100"/>
          <a:sy n="150" d="100"/>
        </p:scale>
        <p:origin x="-6" y="-1098"/>
      </p:cViewPr>
      <p:guideLst>
        <p:guide orient="horz" pos="2640"/>
        <p:guide orient="horz" pos="864"/>
        <p:guide orient="horz" pos="576"/>
        <p:guide pos="4008"/>
        <p:guide orient="horz" pos="366"/>
        <p:guide pos="3240"/>
        <p:guide orient="horz" pos="3336"/>
        <p:guide orient="horz" pos="1152"/>
        <p:guide orient="horz" pos="556"/>
        <p:guide orient="horz" pos="456"/>
        <p:guide pos="4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24" y="53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1AB1A6-FC31-4C65-8EF5-B253D22FC7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A339AD-D056-4EA5-87C3-1A7593FD6A29}">
      <dgm:prSet/>
      <dgm:spPr>
        <a:solidFill>
          <a:srgbClr val="1A286E"/>
        </a:solidFill>
      </dgm:spPr>
      <dgm:t>
        <a:bodyPr/>
        <a:lstStyle/>
        <a:p>
          <a:r>
            <a:rPr lang="en-US" altLang="en-US" dirty="0">
              <a:solidFill>
                <a:schemeClr val="bg1"/>
              </a:solidFill>
              <a:ea typeface="+mn-ea"/>
              <a:cs typeface="+mn-cs"/>
            </a:rPr>
            <a:t>Property Impacts</a:t>
          </a:r>
        </a:p>
      </dgm:t>
    </dgm:pt>
    <dgm:pt modelId="{78F4FE4E-1402-482E-B7F4-12CDD811AD69}" type="parTrans" cxnId="{E767B0F1-C7DF-4D3B-B411-CEDD2BB14E76}">
      <dgm:prSet/>
      <dgm:spPr/>
      <dgm:t>
        <a:bodyPr/>
        <a:lstStyle/>
        <a:p>
          <a:endParaRPr lang="en-US"/>
        </a:p>
      </dgm:t>
    </dgm:pt>
    <dgm:pt modelId="{CD92F0E3-6D7F-41F3-AECE-274054892899}" type="sibTrans" cxnId="{E767B0F1-C7DF-4D3B-B411-CEDD2BB14E76}">
      <dgm:prSet/>
      <dgm:spPr/>
      <dgm:t>
        <a:bodyPr/>
        <a:lstStyle/>
        <a:p>
          <a:endParaRPr lang="en-US"/>
        </a:p>
      </dgm:t>
    </dgm:pt>
    <dgm:pt modelId="{834D566B-37F9-4790-8225-58D83829E152}">
      <dgm:prSet phldrT="[Text]"/>
      <dgm:spPr>
        <a:solidFill>
          <a:srgbClr val="1A286E"/>
        </a:solidFill>
      </dgm:spPr>
      <dgm:t>
        <a:bodyPr/>
        <a:lstStyle/>
        <a:p>
          <a:pPr>
            <a:buClr>
              <a:srgbClr val="2E91CF"/>
            </a:buClr>
            <a:buFont typeface="Wingdings" charset="2"/>
            <a:buNone/>
          </a:pPr>
          <a:r>
            <a:rPr lang="en-US" altLang="en-US" dirty="0">
              <a:solidFill>
                <a:schemeClr val="bg1"/>
              </a:solidFill>
              <a:ea typeface="+mn-ea"/>
              <a:cs typeface="+mn-cs"/>
            </a:rPr>
            <a:t>Utility Impacts</a:t>
          </a:r>
          <a:endParaRPr lang="en-US" dirty="0">
            <a:solidFill>
              <a:schemeClr val="bg1"/>
            </a:solidFill>
          </a:endParaRPr>
        </a:p>
      </dgm:t>
    </dgm:pt>
    <dgm:pt modelId="{7A838108-3F3A-458C-8405-17F6FA9DDD27}" type="sibTrans" cxnId="{C02D2C22-0E42-49B8-BCA4-AE5E4840B4C3}">
      <dgm:prSet/>
      <dgm:spPr/>
      <dgm:t>
        <a:bodyPr/>
        <a:lstStyle/>
        <a:p>
          <a:endParaRPr lang="en-US"/>
        </a:p>
      </dgm:t>
    </dgm:pt>
    <dgm:pt modelId="{3E2B03B5-F5AC-4A46-981D-1631A6E9D739}" type="parTrans" cxnId="{C02D2C22-0E42-49B8-BCA4-AE5E4840B4C3}">
      <dgm:prSet/>
      <dgm:spPr/>
      <dgm:t>
        <a:bodyPr/>
        <a:lstStyle/>
        <a:p>
          <a:endParaRPr lang="en-US"/>
        </a:p>
      </dgm:t>
    </dgm:pt>
    <dgm:pt modelId="{71AB8F91-1DC2-4178-AAF1-973E2DDC637C}">
      <dgm:prSet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Char char="§"/>
          </a:pPr>
          <a:endParaRPr lang="en-US" altLang="en-US" dirty="0">
            <a:solidFill>
              <a:srgbClr val="1D2C66"/>
            </a:solidFill>
            <a:ea typeface="+mn-ea"/>
            <a:cs typeface="Times New Roman" charset="0"/>
          </a:endParaRPr>
        </a:p>
      </dgm:t>
    </dgm:pt>
    <dgm:pt modelId="{50D10AC3-5CF4-4ECF-B1D3-AE5BF1EE0C04}" type="parTrans" cxnId="{76CF7C6E-5804-4FB4-AA1B-43725100FBB3}">
      <dgm:prSet/>
      <dgm:spPr/>
      <dgm:t>
        <a:bodyPr/>
        <a:lstStyle/>
        <a:p>
          <a:endParaRPr lang="en-US"/>
        </a:p>
      </dgm:t>
    </dgm:pt>
    <dgm:pt modelId="{B75AE8C0-4B53-4760-8D12-D829AE559CCE}" type="sibTrans" cxnId="{76CF7C6E-5804-4FB4-AA1B-43725100FBB3}">
      <dgm:prSet/>
      <dgm:spPr/>
      <dgm:t>
        <a:bodyPr/>
        <a:lstStyle/>
        <a:p>
          <a:endParaRPr lang="en-US"/>
        </a:p>
      </dgm:t>
    </dgm:pt>
    <dgm:pt modelId="{D2786BDF-D2BA-4D01-9A69-0F9AE6F5CD15}" type="pres">
      <dgm:prSet presAssocID="{831AB1A6-FC31-4C65-8EF5-B253D22FC7D6}" presName="linear" presStyleCnt="0">
        <dgm:presLayoutVars>
          <dgm:animLvl val="lvl"/>
          <dgm:resizeHandles val="exact"/>
        </dgm:presLayoutVars>
      </dgm:prSet>
      <dgm:spPr/>
    </dgm:pt>
    <dgm:pt modelId="{9D1B4696-4132-42AA-BC3E-CDFE1947C9D2}" type="pres">
      <dgm:prSet presAssocID="{834D566B-37F9-4790-8225-58D83829E152}" presName="parentText" presStyleLbl="node1" presStyleIdx="0" presStyleCnt="2" custScaleY="55716" custLinFactY="-15511" custLinFactNeighborY="-100000">
        <dgm:presLayoutVars>
          <dgm:chMax val="0"/>
          <dgm:bulletEnabled val="1"/>
        </dgm:presLayoutVars>
      </dgm:prSet>
      <dgm:spPr/>
    </dgm:pt>
    <dgm:pt modelId="{A20ABBB1-A614-4823-8182-E978A1A9123D}" type="pres">
      <dgm:prSet presAssocID="{7A838108-3F3A-458C-8405-17F6FA9DDD27}" presName="spacer" presStyleCnt="0"/>
      <dgm:spPr/>
    </dgm:pt>
    <dgm:pt modelId="{19787927-2EF5-49B5-A1F4-2F6BCD12EC3A}" type="pres">
      <dgm:prSet presAssocID="{99A339AD-D056-4EA5-87C3-1A7593FD6A29}" presName="parentText" presStyleLbl="node1" presStyleIdx="1" presStyleCnt="2" custScaleY="56274" custLinFactNeighborY="83443">
        <dgm:presLayoutVars>
          <dgm:chMax val="0"/>
          <dgm:bulletEnabled val="1"/>
        </dgm:presLayoutVars>
      </dgm:prSet>
      <dgm:spPr/>
    </dgm:pt>
    <dgm:pt modelId="{8FA1316B-9677-4BC7-8F92-BBA4D9093326}" type="pres">
      <dgm:prSet presAssocID="{99A339AD-D056-4EA5-87C3-1A7593FD6A2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02D2C22-0E42-49B8-BCA4-AE5E4840B4C3}" srcId="{831AB1A6-FC31-4C65-8EF5-B253D22FC7D6}" destId="{834D566B-37F9-4790-8225-58D83829E152}" srcOrd="0" destOrd="0" parTransId="{3E2B03B5-F5AC-4A46-981D-1631A6E9D739}" sibTransId="{7A838108-3F3A-458C-8405-17F6FA9DDD27}"/>
    <dgm:cxn modelId="{9B93CD2A-1219-4026-82A0-89689EDF485B}" type="presOf" srcId="{831AB1A6-FC31-4C65-8EF5-B253D22FC7D6}" destId="{D2786BDF-D2BA-4D01-9A69-0F9AE6F5CD15}" srcOrd="0" destOrd="0" presId="urn:microsoft.com/office/officeart/2005/8/layout/vList2"/>
    <dgm:cxn modelId="{87294D47-B5B7-46CB-92DF-33A3B170867E}" type="presOf" srcId="{99A339AD-D056-4EA5-87C3-1A7593FD6A29}" destId="{19787927-2EF5-49B5-A1F4-2F6BCD12EC3A}" srcOrd="0" destOrd="0" presId="urn:microsoft.com/office/officeart/2005/8/layout/vList2"/>
    <dgm:cxn modelId="{76CF7C6E-5804-4FB4-AA1B-43725100FBB3}" srcId="{99A339AD-D056-4EA5-87C3-1A7593FD6A29}" destId="{71AB8F91-1DC2-4178-AAF1-973E2DDC637C}" srcOrd="0" destOrd="0" parTransId="{50D10AC3-5CF4-4ECF-B1D3-AE5BF1EE0C04}" sibTransId="{B75AE8C0-4B53-4760-8D12-D829AE559CCE}"/>
    <dgm:cxn modelId="{C99E197C-939A-4CE5-9A0F-758C7142C3AA}" type="presOf" srcId="{834D566B-37F9-4790-8225-58D83829E152}" destId="{9D1B4696-4132-42AA-BC3E-CDFE1947C9D2}" srcOrd="0" destOrd="0" presId="urn:microsoft.com/office/officeart/2005/8/layout/vList2"/>
    <dgm:cxn modelId="{19013A82-AAC5-4B58-B1B5-B8E042CF4DD1}" type="presOf" srcId="{71AB8F91-1DC2-4178-AAF1-973E2DDC637C}" destId="{8FA1316B-9677-4BC7-8F92-BBA4D9093326}" srcOrd="0" destOrd="0" presId="urn:microsoft.com/office/officeart/2005/8/layout/vList2"/>
    <dgm:cxn modelId="{E767B0F1-C7DF-4D3B-B411-CEDD2BB14E76}" srcId="{831AB1A6-FC31-4C65-8EF5-B253D22FC7D6}" destId="{99A339AD-D056-4EA5-87C3-1A7593FD6A29}" srcOrd="1" destOrd="0" parTransId="{78F4FE4E-1402-482E-B7F4-12CDD811AD69}" sibTransId="{CD92F0E3-6D7F-41F3-AECE-274054892899}"/>
    <dgm:cxn modelId="{B46E8B79-350D-4690-B9F7-56175F476E0B}" type="presParOf" srcId="{D2786BDF-D2BA-4D01-9A69-0F9AE6F5CD15}" destId="{9D1B4696-4132-42AA-BC3E-CDFE1947C9D2}" srcOrd="0" destOrd="0" presId="urn:microsoft.com/office/officeart/2005/8/layout/vList2"/>
    <dgm:cxn modelId="{3F95FBDC-5C24-4D92-B15B-4AA41D0E365B}" type="presParOf" srcId="{D2786BDF-D2BA-4D01-9A69-0F9AE6F5CD15}" destId="{A20ABBB1-A614-4823-8182-E978A1A9123D}" srcOrd="1" destOrd="0" presId="urn:microsoft.com/office/officeart/2005/8/layout/vList2"/>
    <dgm:cxn modelId="{E7EECD26-E4DD-49CF-85C0-A6D008C86893}" type="presParOf" srcId="{D2786BDF-D2BA-4D01-9A69-0F9AE6F5CD15}" destId="{19787927-2EF5-49B5-A1F4-2F6BCD12EC3A}" srcOrd="2" destOrd="0" presId="urn:microsoft.com/office/officeart/2005/8/layout/vList2"/>
    <dgm:cxn modelId="{D357E166-0EEB-4E47-93E1-1C5F701A3B6E}" type="presParOf" srcId="{D2786BDF-D2BA-4D01-9A69-0F9AE6F5CD15}" destId="{8FA1316B-9677-4BC7-8F92-BBA4D909332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B4696-4132-42AA-BC3E-CDFE1947C9D2}">
      <dsp:nvSpPr>
        <dsp:cNvPr id="0" name=""/>
        <dsp:cNvSpPr/>
      </dsp:nvSpPr>
      <dsp:spPr>
        <a:xfrm>
          <a:off x="0" y="0"/>
          <a:ext cx="5117147" cy="587993"/>
        </a:xfrm>
        <a:prstGeom prst="roundRect">
          <a:avLst/>
        </a:prstGeom>
        <a:solidFill>
          <a:srgbClr val="1A28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E91CF"/>
            </a:buClr>
            <a:buFont typeface="Wingdings" charset="2"/>
            <a:buNone/>
          </a:pPr>
          <a:r>
            <a:rPr lang="en-US" altLang="en-US" sz="2400" kern="1200" dirty="0">
              <a:solidFill>
                <a:schemeClr val="bg1"/>
              </a:solidFill>
              <a:ea typeface="+mn-ea"/>
              <a:cs typeface="+mn-cs"/>
            </a:rPr>
            <a:t>Utility Impacts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8703" y="28703"/>
        <a:ext cx="5059741" cy="530587"/>
      </dsp:txXfrm>
    </dsp:sp>
    <dsp:sp modelId="{19787927-2EF5-49B5-A1F4-2F6BCD12EC3A}">
      <dsp:nvSpPr>
        <dsp:cNvPr id="0" name=""/>
        <dsp:cNvSpPr/>
      </dsp:nvSpPr>
      <dsp:spPr>
        <a:xfrm>
          <a:off x="0" y="1371773"/>
          <a:ext cx="5117147" cy="593882"/>
        </a:xfrm>
        <a:prstGeom prst="roundRect">
          <a:avLst/>
        </a:prstGeom>
        <a:solidFill>
          <a:srgbClr val="1A28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>
              <a:solidFill>
                <a:schemeClr val="bg1"/>
              </a:solidFill>
              <a:ea typeface="+mn-ea"/>
              <a:cs typeface="+mn-cs"/>
            </a:rPr>
            <a:t>Property Impacts</a:t>
          </a:r>
        </a:p>
      </dsp:txBody>
      <dsp:txXfrm>
        <a:off x="28991" y="1400764"/>
        <a:ext cx="5059165" cy="535900"/>
      </dsp:txXfrm>
    </dsp:sp>
    <dsp:sp modelId="{8FA1316B-9677-4BC7-8F92-BBA4D9093326}">
      <dsp:nvSpPr>
        <dsp:cNvPr id="0" name=""/>
        <dsp:cNvSpPr/>
      </dsp:nvSpPr>
      <dsp:spPr>
        <a:xfrm>
          <a:off x="0" y="1357656"/>
          <a:ext cx="5117147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46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0F0"/>
            </a:buClr>
            <a:buFont typeface="Wingdings" panose="05000000000000000000" pitchFamily="2" charset="2"/>
            <a:buChar char="§"/>
          </a:pPr>
          <a:endParaRPr lang="en-US" altLang="en-US" sz="1900" kern="1200" dirty="0">
            <a:solidFill>
              <a:srgbClr val="1D2C66"/>
            </a:solidFill>
            <a:ea typeface="+mn-ea"/>
            <a:cs typeface="Times New Roman" charset="0"/>
          </a:endParaRPr>
        </a:p>
      </dsp:txBody>
      <dsp:txXfrm>
        <a:off x="0" y="1357656"/>
        <a:ext cx="5117147" cy="728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17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t" anchorCtr="0" compatLnSpc="1">
            <a:prstTxWarp prst="textNoShape">
              <a:avLst/>
            </a:prstTxWarp>
          </a:bodyPr>
          <a:lstStyle>
            <a:lvl1pPr algn="l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9" y="17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t" anchorCtr="0" compatLnSpc="1">
            <a:prstTxWarp prst="textNoShape">
              <a:avLst/>
            </a:prstTxWarp>
          </a:bodyPr>
          <a:lstStyle>
            <a:lvl1pPr algn="r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" y="9121791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b" anchorCtr="0" compatLnSpc="1">
            <a:prstTxWarp prst="textNoShape">
              <a:avLst/>
            </a:prstTxWarp>
          </a:bodyPr>
          <a:lstStyle>
            <a:lvl1pPr algn="l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9" y="9121791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b" anchorCtr="0" compatLnSpc="1">
            <a:prstTxWarp prst="textNoShape">
              <a:avLst/>
            </a:prstTxWarp>
          </a:bodyPr>
          <a:lstStyle>
            <a:lvl1pPr algn="r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9619039-D205-46B4-8863-9DEDEC2553C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6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17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t" anchorCtr="0" compatLnSpc="1">
            <a:prstTxWarp prst="textNoShape">
              <a:avLst/>
            </a:prstTxWarp>
          </a:bodyPr>
          <a:lstStyle>
            <a:lvl1pPr algn="l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9" y="17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t" anchorCtr="0" compatLnSpc="1">
            <a:prstTxWarp prst="textNoShape">
              <a:avLst/>
            </a:prstTxWarp>
          </a:bodyPr>
          <a:lstStyle>
            <a:lvl1pPr algn="r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5963"/>
            <a:ext cx="48053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37" y="4560894"/>
            <a:ext cx="5365749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" y="9121791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b" anchorCtr="0" compatLnSpc="1">
            <a:prstTxWarp prst="textNoShape">
              <a:avLst/>
            </a:prstTxWarp>
          </a:bodyPr>
          <a:lstStyle>
            <a:lvl1pPr algn="l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9" y="9121791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83" tIns="48493" rIns="96983" bIns="48493" numCol="1" anchor="b" anchorCtr="0" compatLnSpc="1">
            <a:prstTxWarp prst="textNoShape">
              <a:avLst/>
            </a:prstTxWarp>
          </a:bodyPr>
          <a:lstStyle>
            <a:lvl1pPr algn="r" defTabSz="970776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64E6C7B-C51E-4DE0-80EC-CB8D6BACF18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55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E6C7B-C51E-4DE0-80EC-CB8D6BACF18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4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E6C7B-C51E-4DE0-80EC-CB8D6BACF18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6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/>
              <a:t>Dominick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E6C7B-C51E-4DE0-80EC-CB8D6BACF18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8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E6C7B-C51E-4DE0-80EC-CB8D6BACF18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8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/>
              <a:t>Dominick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E6C7B-C51E-4DE0-80EC-CB8D6BACF18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6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838200"/>
            <a:ext cx="9156700" cy="4267142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108" name="Text Box 36"/>
          <p:cNvSpPr txBox="1">
            <a:spLocks noChangeArrowheads="1"/>
          </p:cNvSpPr>
          <p:nvPr userDrawn="1"/>
        </p:nvSpPr>
        <p:spPr bwMode="auto">
          <a:xfrm>
            <a:off x="579120" y="5638800"/>
            <a:ext cx="5486400" cy="5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600" b="0" i="1" dirty="0">
                <a:solidFill>
                  <a:schemeClr val="tx1"/>
                </a:solidFill>
                <a:latin typeface="Century Gothic"/>
                <a:cs typeface="Century Gothic"/>
              </a:rPr>
              <a:t>Employee owned. Client driven.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endParaRPr lang="en-US" sz="900" b="0" i="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800" b="0" i="0" dirty="0">
                <a:solidFill>
                  <a:schemeClr val="tx1"/>
                </a:solidFill>
                <a:latin typeface="Century Gothic"/>
                <a:cs typeface="Century Gothic"/>
              </a:rPr>
              <a:t>Connecticut  l</a:t>
            </a:r>
            <a:r>
              <a:rPr lang="en-US" sz="800" b="0" i="0" baseline="0" dirty="0">
                <a:solidFill>
                  <a:schemeClr val="tx1"/>
                </a:solidFill>
                <a:latin typeface="Century Gothic"/>
                <a:cs typeface="Century Gothic"/>
              </a:rPr>
              <a:t>  Maryland  l  Massachusetts  l  New Jersey  l  New York  l  Ohio  l  Pennsylvania  l  Texas</a:t>
            </a:r>
            <a:endParaRPr lang="en-US" sz="800" b="0" i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2" descr="C:\Users\CStanworth\AppData\Local\Microsoft\Windows\Temporary Internet Files\OLKF49C\BL_Disciplines_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86" y="5334000"/>
            <a:ext cx="2156218" cy="9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82244"/>
            <a:ext cx="4648200" cy="691356"/>
          </a:xfrm>
          <a:solidFill>
            <a:srgbClr val="1A286E"/>
          </a:solidFill>
        </p:spPr>
        <p:txBody>
          <a:bodyPr anchor="ctr"/>
          <a:lstStyle>
            <a:lvl1pPr marL="457200" indent="0" algn="l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4 foo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430465" y="4227147"/>
            <a:ext cx="2222815" cy="1598226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-1" y="4227147"/>
            <a:ext cx="2428875" cy="16002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90656"/>
            <a:ext cx="3877926" cy="472440"/>
          </a:xfrm>
        </p:spPr>
        <p:txBody>
          <a:bodyPr anchor="t"/>
          <a:lstStyle>
            <a:lvl1pPr>
              <a:lnSpc>
                <a:spcPct val="100000"/>
              </a:lnSpc>
              <a:defRPr sz="2400" cap="none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64065" y="1422974"/>
            <a:ext cx="3902639" cy="2508946"/>
          </a:xfrm>
        </p:spPr>
        <p:txBody>
          <a:bodyPr/>
          <a:lstStyle>
            <a:lvl1pPr marL="256032" indent="-256032">
              <a:lnSpc>
                <a:spcPct val="110000"/>
              </a:lnSpc>
              <a:buFont typeface="Wingdings" charset="2"/>
              <a:buChar char="§"/>
              <a:defRPr sz="1800" b="0"/>
            </a:lvl1pPr>
          </a:lstStyle>
          <a:p>
            <a:pPr lvl="0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41528" y="4227147"/>
            <a:ext cx="2424117" cy="16002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051675" y="4227147"/>
            <a:ext cx="2092325" cy="1598612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870" y="1422974"/>
            <a:ext cx="3902639" cy="2508946"/>
          </a:xfrm>
        </p:spPr>
        <p:txBody>
          <a:bodyPr/>
          <a:lstStyle>
            <a:lvl1pPr marL="256032" indent="-256032">
              <a:lnSpc>
                <a:spcPct val="110000"/>
              </a:lnSpc>
              <a:buFont typeface="Wingdings" charset="2"/>
              <a:buChar char="§"/>
              <a:defRPr sz="1800" b="0"/>
            </a:lvl1pPr>
          </a:lstStyle>
          <a:p>
            <a:pPr lvl="0"/>
            <a:r>
              <a:rPr lang="en-US" dirty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22800" y="890656"/>
            <a:ext cx="3913188" cy="475487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cap="none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459417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4_Pics_uniqu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31320"/>
            <a:ext cx="5372586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657666" y="1503360"/>
            <a:ext cx="2990088" cy="10278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657665" y="2676680"/>
            <a:ext cx="1591009" cy="18006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483040"/>
            <a:ext cx="4781863" cy="4440240"/>
          </a:xfrm>
        </p:spPr>
        <p:txBody>
          <a:bodyPr/>
          <a:lstStyle>
            <a:lvl1pPr marL="285750" indent="-285750">
              <a:buFont typeface="Wingdings" charset="2"/>
              <a:buChar char="§"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657666" y="4622800"/>
            <a:ext cx="2998788" cy="133016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376161" y="2676680"/>
            <a:ext cx="1272540" cy="1801368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511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sm sideba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58520"/>
            <a:ext cx="7891464" cy="474334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22320" y="1493520"/>
            <a:ext cx="5140643" cy="4160520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1493520"/>
            <a:ext cx="2506980" cy="41706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2539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2_pics_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58520"/>
            <a:ext cx="7891464" cy="474334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1493520"/>
            <a:ext cx="2506980" cy="41706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322638" y="3581400"/>
            <a:ext cx="2743200" cy="20828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22638" y="1493838"/>
            <a:ext cx="2743200" cy="1985962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1204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Project_Highlights_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932444" y="852533"/>
            <a:ext cx="2637627" cy="2344474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932444" y="3419021"/>
            <a:ext cx="2640389" cy="2503102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60763" y="2103120"/>
            <a:ext cx="5167419" cy="3837974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501328"/>
            <a:ext cx="5061558" cy="31752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2000">
                <a:solidFill>
                  <a:srgbClr val="1A286E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94080"/>
            <a:ext cx="5113396" cy="47244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2525990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31320"/>
            <a:ext cx="7464524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0608" y="2073600"/>
            <a:ext cx="6671129" cy="4216320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82562" y="1408320"/>
            <a:ext cx="7753906" cy="501120"/>
          </a:xfrm>
        </p:spPr>
        <p:txBody>
          <a:bodyPr/>
          <a:lstStyle>
            <a:lvl1pPr marL="285750" indent="-285750">
              <a:lnSpc>
                <a:spcPct val="100000"/>
              </a:lnSpc>
              <a:buFont typeface="Wingdings" charset="2"/>
              <a:buChar char="§"/>
              <a:defRPr sz="2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66998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6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501057" y="418253"/>
            <a:ext cx="2054014" cy="2446867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01057" y="2949786"/>
            <a:ext cx="2054014" cy="1346201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501057" y="4371658"/>
            <a:ext cx="2054014" cy="1346201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361791" y="3271519"/>
            <a:ext cx="2054014" cy="2446867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361790" y="418252"/>
            <a:ext cx="2054014" cy="1346201"/>
          </a:xfrm>
        </p:spPr>
        <p:txBody>
          <a:bodyPr anchor="ctr"/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361790" y="1840124"/>
            <a:ext cx="2054014" cy="1346201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490980"/>
            <a:ext cx="3543300" cy="31752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1A286E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94080"/>
            <a:ext cx="3543300" cy="47244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1995756"/>
            <a:ext cx="3546475" cy="3719244"/>
          </a:xfrm>
        </p:spPr>
        <p:txBody>
          <a:bodyPr/>
          <a:lstStyle>
            <a:lvl1pPr marL="285750" indent="-285750">
              <a:buFont typeface="Wingdings" charset="2"/>
              <a:buChar char="§"/>
              <a:defRPr sz="1800" b="0" baseline="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965925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Team_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60763" y="4112829"/>
            <a:ext cx="868680" cy="1243584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60763" y="1867884"/>
            <a:ext cx="868680" cy="1243584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904240"/>
            <a:ext cx="5183326" cy="47244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3260" y="4092575"/>
            <a:ext cx="6075363" cy="1670050"/>
          </a:xfrm>
        </p:spPr>
        <p:txBody>
          <a:bodyPr/>
          <a:lstStyle>
            <a:lvl1pPr marL="274320" indent="-274320">
              <a:lnSpc>
                <a:spcPct val="100000"/>
              </a:lnSpc>
              <a:buFont typeface="Wingdings" charset="2"/>
              <a:buChar char="§"/>
              <a:defRPr/>
            </a:lvl1pPr>
            <a:lvl2pPr marL="502920" indent="-210312">
              <a:lnSpc>
                <a:spcPct val="100000"/>
              </a:lnSpc>
              <a:buFont typeface="Lucida Grande"/>
              <a:buChar char="-"/>
              <a:defRPr/>
            </a:lvl2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 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818640" y="1778000"/>
            <a:ext cx="6054725" cy="1798320"/>
          </a:xfrm>
        </p:spPr>
        <p:txBody>
          <a:bodyPr/>
          <a:lstStyle>
            <a:lvl1pPr marL="274320" indent="-274320">
              <a:buFont typeface="Wingdings" charset="2"/>
              <a:buChar char="§"/>
              <a:defRPr/>
            </a:lvl1pPr>
            <a:lvl2pPr marL="502920" indent="-210312">
              <a:buFont typeface="Lucida Grande"/>
              <a:buChar char="-"/>
              <a:defRPr/>
            </a:lvl2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254017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_3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30200"/>
            <a:ext cx="4478020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39266" y="321360"/>
            <a:ext cx="2990088" cy="22098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39266" y="2676680"/>
            <a:ext cx="2990088" cy="18006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076960"/>
            <a:ext cx="4111573" cy="4815840"/>
          </a:xfrm>
        </p:spPr>
        <p:txBody>
          <a:bodyPr/>
          <a:lstStyle>
            <a:lvl1pPr marL="285750" indent="-285750">
              <a:lnSpc>
                <a:spcPct val="100000"/>
              </a:lnSpc>
              <a:buFont typeface="Wingdings" charset="2"/>
              <a:buChar char="§"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139266" y="4622800"/>
            <a:ext cx="2998788" cy="117475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5793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_copy and 1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30200"/>
            <a:ext cx="4478020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201920" y="1568994"/>
            <a:ext cx="2886166" cy="3831771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076960"/>
            <a:ext cx="4111573" cy="4815840"/>
          </a:xfrm>
        </p:spPr>
        <p:txBody>
          <a:bodyPr/>
          <a:lstStyle>
            <a:lvl1pPr marL="285750" indent="-285750">
              <a:lnSpc>
                <a:spcPct val="100000"/>
              </a:lnSpc>
              <a:buFont typeface="Wingdings" charset="2"/>
              <a:buChar char="§"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2152549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3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Text Box 36"/>
          <p:cNvSpPr txBox="1">
            <a:spLocks noChangeArrowheads="1"/>
          </p:cNvSpPr>
          <p:nvPr userDrawn="1"/>
        </p:nvSpPr>
        <p:spPr bwMode="auto">
          <a:xfrm>
            <a:off x="3564367" y="5715000"/>
            <a:ext cx="5486400" cy="5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600" b="0" i="1" dirty="0">
                <a:solidFill>
                  <a:schemeClr val="tx1"/>
                </a:solidFill>
                <a:latin typeface="Century Gothic"/>
                <a:cs typeface="Century Gothic"/>
              </a:rPr>
              <a:t>Employee owned. Client driven.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endParaRPr lang="en-US" sz="900" b="0" i="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800" b="0" i="0" dirty="0">
                <a:solidFill>
                  <a:schemeClr val="tx1"/>
                </a:solidFill>
                <a:latin typeface="Century Gothic"/>
                <a:cs typeface="Century Gothic"/>
              </a:rPr>
              <a:t>Connecticut  l</a:t>
            </a:r>
            <a:r>
              <a:rPr lang="en-US" sz="800" b="0" i="0" baseline="0" dirty="0">
                <a:solidFill>
                  <a:schemeClr val="tx1"/>
                </a:solidFill>
                <a:latin typeface="Century Gothic"/>
                <a:cs typeface="Century Gothic"/>
              </a:rPr>
              <a:t>  Maryland  l  Massachusetts  l  New Jersey  l  New York  l  Ohio  l  Pennsylvania  l  Texas</a:t>
            </a:r>
            <a:endParaRPr lang="en-US" sz="800" b="0" i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2" descr="C:\Users\CStanworth\AppData\Local\Microsoft\Windows\Temporary Internet Files\OLKF49C\BL_Disciplines_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55131"/>
            <a:ext cx="2156218" cy="9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544636" y="3614354"/>
            <a:ext cx="3464244" cy="358206"/>
          </a:xfrm>
        </p:spPr>
        <p:txBody>
          <a:bodyPr/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29744"/>
            <a:ext cx="1371600" cy="329433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186450" y="1816100"/>
            <a:ext cx="1371600" cy="3297238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32141" y="1816101"/>
            <a:ext cx="2514600" cy="3297238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44637" y="3951319"/>
            <a:ext cx="3384263" cy="62068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9517053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_2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330200"/>
            <a:ext cx="5286189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47732" y="917520"/>
            <a:ext cx="2990088" cy="22098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39266" y="3279720"/>
            <a:ext cx="2990088" cy="2212848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087120"/>
            <a:ext cx="4111573" cy="4795520"/>
          </a:xfrm>
        </p:spPr>
        <p:txBody>
          <a:bodyPr/>
          <a:lstStyle>
            <a:lvl1pPr marL="285750" indent="-285750">
              <a:buFont typeface="Wingdings" charset="2"/>
              <a:buChar char="§"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3063746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_2_lrg_pics_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30200"/>
            <a:ext cx="5312108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47732" y="967680"/>
            <a:ext cx="2990088" cy="45187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942364"/>
            <a:ext cx="4298042" cy="433956"/>
          </a:xfrm>
        </p:spPr>
        <p:txBody>
          <a:bodyPr/>
          <a:lstStyle>
            <a:lvl1pPr marL="285750" indent="-285750">
              <a:lnSpc>
                <a:spcPct val="100000"/>
              </a:lnSpc>
              <a:buFont typeface="Wingdings" charset="2"/>
              <a:buChar char="§"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87375" y="1650240"/>
            <a:ext cx="4284663" cy="429336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518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_1Bot_Pic_2_Rt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30200"/>
            <a:ext cx="5312108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47732" y="967680"/>
            <a:ext cx="2990088" cy="21337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39266" y="3253800"/>
            <a:ext cx="2990088" cy="2212848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942364"/>
            <a:ext cx="4298042" cy="433956"/>
          </a:xfrm>
        </p:spPr>
        <p:txBody>
          <a:bodyPr/>
          <a:lstStyle>
            <a:lvl1pPr marL="285750" indent="-285750">
              <a:lnSpc>
                <a:spcPct val="100000"/>
              </a:lnSpc>
              <a:buFont typeface="Wingdings" charset="2"/>
              <a:buChar char="§"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87375" y="1650240"/>
            <a:ext cx="4284663" cy="429336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3941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Pictures_Right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30200"/>
            <a:ext cx="4559300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400800" y="0"/>
            <a:ext cx="2743200" cy="59436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39266" y="321360"/>
            <a:ext cx="2990088" cy="22098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39266" y="2676680"/>
            <a:ext cx="2990088" cy="18006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1499" y="959386"/>
            <a:ext cx="4127501" cy="3131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1A286E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414524"/>
            <a:ext cx="4111573" cy="4468116"/>
          </a:xfrm>
        </p:spPr>
        <p:txBody>
          <a:bodyPr/>
          <a:lstStyle>
            <a:lvl1pPr marL="285750" indent="-285750">
              <a:buFont typeface="Wingdings" charset="2"/>
              <a:buChar char="§"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139266" y="4622800"/>
            <a:ext cx="2998788" cy="117475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085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r_objec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330200"/>
            <a:ext cx="8189115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82258" y="952501"/>
            <a:ext cx="8188325" cy="456751"/>
          </a:xfrm>
        </p:spPr>
        <p:txBody>
          <a:bodyPr/>
          <a:lstStyle>
            <a:lvl1pPr marL="285750" indent="-285750">
              <a:spcBef>
                <a:spcPts val="0"/>
              </a:spcBef>
              <a:buFont typeface="Wingdings" charset="2"/>
              <a:buChar char="§"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82258" y="1570038"/>
            <a:ext cx="8188325" cy="43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9552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lue bar_copy or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558800" y="1117600"/>
            <a:ext cx="7731125" cy="4724400"/>
          </a:xfrm>
        </p:spPr>
        <p:txBody>
          <a:bodyPr/>
          <a:lstStyle>
            <a:lvl3pPr marL="944118" indent="-285750">
              <a:buFont typeface="Lucida Grande"/>
              <a:buChar char="-"/>
              <a:defRPr/>
            </a:lvl3pPr>
            <a:lvl4pPr>
              <a:buClr>
                <a:srgbClr val="2E91CF"/>
              </a:buClr>
              <a:defRPr/>
            </a:lvl4pPr>
            <a:lvl5pPr>
              <a:buClr>
                <a:srgbClr val="2E91CF"/>
              </a:buCl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69782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_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330200"/>
            <a:ext cx="8189115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952501"/>
            <a:ext cx="8220594" cy="5059628"/>
          </a:xfrm>
        </p:spPr>
        <p:txBody>
          <a:bodyPr/>
          <a:lstStyle>
            <a:lvl1pPr marL="285750" indent="-285750">
              <a:spcBef>
                <a:spcPts val="0"/>
              </a:spcBef>
              <a:buFont typeface="Wingdings" charset="2"/>
              <a:buChar char="§"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183414471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r_Copy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330200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65675" y="939800"/>
            <a:ext cx="3697288" cy="4724400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952500"/>
            <a:ext cx="4000500" cy="4711699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15358910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501057" y="418253"/>
            <a:ext cx="2054014" cy="244686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01057" y="2949786"/>
            <a:ext cx="2054014" cy="13462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501057" y="4371658"/>
            <a:ext cx="2054014" cy="13462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361791" y="3271519"/>
            <a:ext cx="2054014" cy="244686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361790" y="418252"/>
            <a:ext cx="2054014" cy="13462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361790" y="1840124"/>
            <a:ext cx="2054014" cy="13462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541780"/>
            <a:ext cx="3543300" cy="31752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1A286E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1016000"/>
            <a:ext cx="3543300" cy="472440"/>
          </a:xfrm>
        </p:spPr>
        <p:txBody>
          <a:bodyPr anchor="t"/>
          <a:lstStyle>
            <a:lvl1pPr>
              <a:defRPr sz="16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1995756"/>
            <a:ext cx="3546475" cy="3719244"/>
          </a:xfr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7763494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ue bar_easy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589" y="101600"/>
            <a:ext cx="6357507" cy="482600"/>
          </a:xfrm>
        </p:spPr>
        <p:txBody>
          <a:bodyPr anchor="t"/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12589" y="1153579"/>
            <a:ext cx="8188325" cy="43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8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 End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Text Box 36"/>
          <p:cNvSpPr txBox="1">
            <a:spLocks noChangeArrowheads="1"/>
          </p:cNvSpPr>
          <p:nvPr userDrawn="1"/>
        </p:nvSpPr>
        <p:spPr bwMode="auto">
          <a:xfrm>
            <a:off x="579120" y="5638800"/>
            <a:ext cx="5486400" cy="5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600" b="0" i="1" dirty="0">
                <a:solidFill>
                  <a:schemeClr val="tx1"/>
                </a:solidFill>
                <a:latin typeface="Century Gothic"/>
                <a:cs typeface="Century Gothic"/>
              </a:rPr>
              <a:t>Employee owned. Client driven.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endParaRPr lang="en-US" sz="900" b="0" i="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800" b="0" i="0" dirty="0">
                <a:solidFill>
                  <a:schemeClr val="tx1"/>
                </a:solidFill>
                <a:latin typeface="Century Gothic"/>
                <a:cs typeface="Century Gothic"/>
              </a:rPr>
              <a:t>Connecticut  l</a:t>
            </a:r>
            <a:r>
              <a:rPr lang="en-US" sz="800" b="0" i="0" baseline="0" dirty="0">
                <a:solidFill>
                  <a:schemeClr val="tx1"/>
                </a:solidFill>
                <a:latin typeface="Century Gothic"/>
                <a:cs typeface="Century Gothic"/>
              </a:rPr>
              <a:t>  Maryland  l  Massachusetts  l  New Jersey  l  New York  l  Ohio  l  Pennsylvania  l  Texas</a:t>
            </a:r>
            <a:endParaRPr lang="en-US" sz="800" b="0" i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2" descr="C:\Users\CStanworth\AppData\Local\Microsoft\Windows\Temporary Internet Files\OLKF49C\BL_Disciplines_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86" y="5334000"/>
            <a:ext cx="2156218" cy="9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3845290"/>
            <a:ext cx="5115400" cy="685800"/>
          </a:xfrm>
          <a:prstGeom prst="rect">
            <a:avLst/>
          </a:prstGeom>
          <a:solidFill>
            <a:srgbClr val="1A2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6762" y="3971761"/>
            <a:ext cx="4309132" cy="470674"/>
          </a:xfrm>
        </p:spPr>
        <p:txBody>
          <a:bodyPr/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3684" y="919194"/>
            <a:ext cx="1828800" cy="25603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761818" y="919194"/>
            <a:ext cx="1828800" cy="25603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79952" y="919194"/>
            <a:ext cx="1828800" cy="25603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98085" y="919194"/>
            <a:ext cx="1828800" cy="256032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3799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ue bar_easy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589" y="101600"/>
            <a:ext cx="6357507" cy="482600"/>
          </a:xfrm>
        </p:spPr>
        <p:txBody>
          <a:bodyPr anchor="t"/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2589" y="935940"/>
            <a:ext cx="8216655" cy="4270545"/>
          </a:xfrm>
        </p:spPr>
        <p:txBody>
          <a:bodyPr/>
          <a:lstStyle>
            <a:lvl1pPr marL="342900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685203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_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838200"/>
            <a:ext cx="9156700" cy="4267142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pic>
        <p:nvPicPr>
          <p:cNvPr id="12" name="Picture 2" descr="C:\Users\CStanworth\AppData\Local\Microsoft\Windows\Temporary Internet Files\OLKF49C\BL_Disciplines_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28903"/>
            <a:ext cx="1429388" cy="5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82244"/>
            <a:ext cx="4648200" cy="691356"/>
          </a:xfrm>
          <a:solidFill>
            <a:srgbClr val="1A286E"/>
          </a:solidFill>
        </p:spPr>
        <p:txBody>
          <a:bodyPr anchor="ctr"/>
          <a:lstStyle>
            <a:lvl1pPr marL="457200" indent="0" algn="l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FDB58-2ADF-41B1-A13D-86B3580B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213003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EE96CD-92C5-4072-B440-0CA071502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187603"/>
            <a:ext cx="4648200" cy="482600"/>
          </a:xfrm>
        </p:spPr>
        <p:txBody>
          <a:bodyPr anchor="t"/>
          <a:lstStyle>
            <a:lvl1pPr marL="457200" indent="0">
              <a:defRPr sz="2000"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918001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easy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94712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143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copy_1 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94712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99" y="1587704"/>
            <a:ext cx="3986301" cy="4270546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87654" y="1587703"/>
            <a:ext cx="4000500" cy="4270545"/>
          </a:xfrm>
        </p:spPr>
        <p:txBody>
          <a:bodyPr/>
          <a:lstStyle>
            <a:lvl1pPr marL="342900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9259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copy and 1 photo_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94712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35855" y="1707446"/>
            <a:ext cx="3986301" cy="4270546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1707446"/>
            <a:ext cx="4000500" cy="4270545"/>
          </a:xfrm>
        </p:spPr>
        <p:txBody>
          <a:bodyPr/>
          <a:lstStyle>
            <a:lvl1pPr marL="342900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676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94712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>
          <a:xfrm>
            <a:off x="582258" y="1570038"/>
            <a:ext cx="8188325" cy="43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9061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bar_copy and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499" y="878840"/>
            <a:ext cx="6357507" cy="4826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26635" y="1493520"/>
            <a:ext cx="3697288" cy="1940560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1493520"/>
            <a:ext cx="4000500" cy="41706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baseline="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26635" y="3586163"/>
            <a:ext cx="3703320" cy="2062162"/>
          </a:xfrm>
        </p:spPr>
        <p:txBody>
          <a:bodyPr anchor="ctr"/>
          <a:lstStyle>
            <a:lvl1pPr marL="0" indent="0" algn="ctr">
              <a:buFontTx/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7909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_3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851640"/>
            <a:ext cx="5009720" cy="469900"/>
          </a:xfrm>
        </p:spPr>
        <p:txBody>
          <a:bodyPr anchor="t"/>
          <a:lstStyle>
            <a:lvl1pPr>
              <a:defRPr sz="2400">
                <a:solidFill>
                  <a:srgbClr val="1A286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1A28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657666" y="371520"/>
            <a:ext cx="2990088" cy="2159640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657665" y="2676680"/>
            <a:ext cx="2990088" cy="18006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4726" y="1503360"/>
            <a:ext cx="4781863" cy="4440240"/>
          </a:xfrm>
        </p:spPr>
        <p:txBody>
          <a:bodyPr/>
          <a:lstStyle>
            <a:lvl1pPr marL="285750" indent="-285750">
              <a:buFont typeface="Wingdings" charset="2"/>
              <a:buChar char="§"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657666" y="4622800"/>
            <a:ext cx="2998788" cy="133016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8305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04800"/>
            <a:ext cx="7734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178560"/>
            <a:ext cx="76581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434259" y="6414734"/>
            <a:ext cx="54371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2E91CF"/>
                </a:solidFill>
              </a:rPr>
              <a:t>BL Companies, Inc.  •  Employee</a:t>
            </a:r>
            <a:r>
              <a:rPr lang="en-US" baseline="0" dirty="0">
                <a:solidFill>
                  <a:srgbClr val="2E91CF"/>
                </a:solidFill>
              </a:rPr>
              <a:t> Owned.  Client Driven. </a:t>
            </a:r>
            <a:endParaRPr lang="en-US" dirty="0">
              <a:solidFill>
                <a:srgbClr val="2E91CF"/>
              </a:solidFill>
            </a:endParaRPr>
          </a:p>
        </p:txBody>
      </p:sp>
      <p:pic>
        <p:nvPicPr>
          <p:cNvPr id="2050" name="Picture 2" descr="C:\Users\CStanworth\AppData\Local\Microsoft\Windows\Temporary Internet Files\OLKF49C\BL_Disciplines_blue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69" y="6095999"/>
            <a:ext cx="1169523" cy="4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80" r:id="rId3"/>
    <p:sldLayoutId id="2147483699" r:id="rId4"/>
    <p:sldLayoutId id="2147483683" r:id="rId5"/>
    <p:sldLayoutId id="2147483696" r:id="rId6"/>
    <p:sldLayoutId id="2147483697" r:id="rId7"/>
    <p:sldLayoutId id="2147483672" r:id="rId8"/>
    <p:sldLayoutId id="2147483686" r:id="rId9"/>
    <p:sldLayoutId id="2147483682" r:id="rId10"/>
    <p:sldLayoutId id="2147483685" r:id="rId11"/>
    <p:sldLayoutId id="2147483691" r:id="rId12"/>
    <p:sldLayoutId id="2147483695" r:id="rId13"/>
    <p:sldLayoutId id="2147483678" r:id="rId14"/>
    <p:sldLayoutId id="2147483687" r:id="rId15"/>
    <p:sldLayoutId id="2147483673" r:id="rId16"/>
    <p:sldLayoutId id="2147483681" r:id="rId17"/>
    <p:sldLayoutId id="2147483689" r:id="rId18"/>
    <p:sldLayoutId id="2147483698" r:id="rId19"/>
    <p:sldLayoutId id="2147483650" r:id="rId20"/>
    <p:sldLayoutId id="2147483688" r:id="rId21"/>
    <p:sldLayoutId id="2147483692" r:id="rId22"/>
    <p:sldLayoutId id="2147483684" r:id="rId23"/>
    <p:sldLayoutId id="2147483694" r:id="rId24"/>
    <p:sldLayoutId id="2147483674" r:id="rId25"/>
    <p:sldLayoutId id="2147483679" r:id="rId26"/>
    <p:sldLayoutId id="2147483690" r:id="rId27"/>
    <p:sldLayoutId id="2147483702" r:id="rId28"/>
    <p:sldLayoutId id="2147483703" r:id="rId29"/>
    <p:sldLayoutId id="2147483704" r:id="rId30"/>
    <p:sldLayoutId id="2147483705" r:id="rId31"/>
  </p:sldLayoutIdLst>
  <p:transition spd="slow">
    <p:wipe/>
  </p:transition>
  <p:txStyles>
    <p:titleStyle>
      <a:lvl1pPr algn="l" rtl="0" fontAlgn="base">
        <a:spcBef>
          <a:spcPct val="0"/>
        </a:spcBef>
        <a:spcAft>
          <a:spcPct val="0"/>
        </a:spcAft>
        <a:defRPr sz="2400" b="1" baseline="0">
          <a:solidFill>
            <a:srgbClr val="1A286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D999E"/>
          </a:solidFill>
          <a:latin typeface="Century Gothic" pitchFamily="34" charset="0"/>
        </a:defRPr>
      </a:lvl9pPr>
    </p:titleStyle>
    <p:bodyStyle>
      <a:lvl1pPr marL="457200" indent="-457200" algn="l" rtl="0" fontAlgn="base">
        <a:lnSpc>
          <a:spcPct val="130000"/>
        </a:lnSpc>
        <a:spcBef>
          <a:spcPts val="0"/>
        </a:spcBef>
        <a:spcAft>
          <a:spcPts val="600"/>
        </a:spcAft>
        <a:buClr>
          <a:srgbClr val="2E91CF"/>
        </a:buClr>
        <a:buFont typeface="+mj-lt"/>
        <a:buAutoNum type="arabicPeriod"/>
        <a:defRPr sz="2000" b="1">
          <a:solidFill>
            <a:srgbClr val="1D2C66"/>
          </a:solidFill>
          <a:latin typeface="+mn-lt"/>
          <a:ea typeface="+mn-ea"/>
          <a:cs typeface="+mn-cs"/>
        </a:defRPr>
      </a:lvl1pPr>
      <a:lvl2pPr marL="685800" indent="-210312" algn="l" rtl="0" fontAlgn="base">
        <a:lnSpc>
          <a:spcPct val="130000"/>
        </a:lnSpc>
        <a:spcBef>
          <a:spcPts val="0"/>
        </a:spcBef>
        <a:spcAft>
          <a:spcPct val="0"/>
        </a:spcAft>
        <a:buClr>
          <a:srgbClr val="2E91CF"/>
        </a:buClr>
        <a:buFont typeface="Wingdings" charset="2"/>
        <a:buChar char="§"/>
        <a:defRPr sz="1800">
          <a:solidFill>
            <a:schemeClr val="tx1"/>
          </a:solidFill>
          <a:latin typeface="+mn-lt"/>
        </a:defRPr>
      </a:lvl2pPr>
      <a:lvl3pPr marL="941832" indent="-283464" algn="l" rtl="0" fontAlgn="base">
        <a:lnSpc>
          <a:spcPct val="130000"/>
        </a:lnSpc>
        <a:spcBef>
          <a:spcPts val="0"/>
        </a:spcBef>
        <a:spcAft>
          <a:spcPct val="0"/>
        </a:spcAft>
        <a:buClr>
          <a:srgbClr val="2E91CF"/>
        </a:buClr>
        <a:buFont typeface="Lucida Grande"/>
        <a:buChar char="-"/>
        <a:defRPr sz="1800">
          <a:solidFill>
            <a:schemeClr val="tx1"/>
          </a:solidFill>
          <a:latin typeface="+mn-lt"/>
        </a:defRPr>
      </a:lvl3pPr>
      <a:lvl4pPr marL="868680" indent="-137160" algn="l" rtl="0" fontAlgn="base">
        <a:lnSpc>
          <a:spcPct val="130000"/>
        </a:lnSpc>
        <a:spcBef>
          <a:spcPts val="0"/>
        </a:spcBef>
        <a:spcAft>
          <a:spcPct val="0"/>
        </a:spcAft>
        <a:buClr>
          <a:srgbClr val="A8B3AB"/>
        </a:buClr>
        <a:buChar char="–"/>
        <a:defRPr sz="1800">
          <a:solidFill>
            <a:schemeClr val="tx1"/>
          </a:solidFill>
          <a:latin typeface="+mn-lt"/>
        </a:defRPr>
      </a:lvl4pPr>
      <a:lvl5pPr marL="960120" indent="-109728" algn="l" rtl="0" fontAlgn="base">
        <a:lnSpc>
          <a:spcPct val="130000"/>
        </a:lnSpc>
        <a:spcBef>
          <a:spcPts val="0"/>
        </a:spcBef>
        <a:spcAft>
          <a:spcPct val="0"/>
        </a:spcAft>
        <a:buClr>
          <a:srgbClr val="A8B3AB"/>
        </a:buClr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8B3AB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8B3AB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8B3AB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8B3AB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 userDrawn="1">
          <p15:clr>
            <a:srgbClr val="F26B43"/>
          </p15:clr>
        </p15:guide>
        <p15:guide id="2" pos="360" userDrawn="1">
          <p15:clr>
            <a:srgbClr val="F26B43"/>
          </p15:clr>
        </p15:guide>
        <p15:guide id="3" orient="horz" pos="3600" userDrawn="1">
          <p15:clr>
            <a:srgbClr val="F26B43"/>
          </p15:clr>
        </p15:guide>
        <p15:guide id="4" pos="25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scullen@stonington-ct.gov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discoveringurbanism.blogspot.com/2007/11/thoughts-on-sharing-road.html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728" y="0"/>
            <a:ext cx="7282544" cy="5094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4119154"/>
            <a:ext cx="6409765" cy="554446"/>
          </a:xfrm>
          <a:solidFill>
            <a:srgbClr val="1A286E"/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Pawcatuck Sidewalk Improvements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9237-A1EA-4D15-8094-1EA00B80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87602"/>
            <a:ext cx="4648200" cy="1278511"/>
          </a:xfrm>
          <a:solidFill>
            <a:schemeClr val="bg1"/>
          </a:solidFill>
          <a:effectLst/>
        </p:spPr>
        <p:txBody>
          <a:bodyPr/>
          <a:lstStyle/>
          <a:p>
            <a:r>
              <a:rPr lang="en-US" dirty="0"/>
              <a:t>Public Information Meeting</a:t>
            </a:r>
            <a:br>
              <a:rPr lang="en-US" dirty="0"/>
            </a:br>
            <a:r>
              <a:rPr lang="en-US" dirty="0"/>
              <a:t>Town of Stonington, CT</a:t>
            </a:r>
            <a:br>
              <a:rPr lang="en-US" dirty="0"/>
            </a:br>
            <a:r>
              <a:rPr lang="en-US" dirty="0"/>
              <a:t>February 11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CE0A6-B891-467D-B076-ED0BF2283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23" y="5187602"/>
            <a:ext cx="1349828" cy="10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D2FBB0-6B8B-40FB-81C7-51AE85695E7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5113018"/>
              </p:ext>
            </p:extLst>
          </p:nvPr>
        </p:nvGraphicFramePr>
        <p:xfrm>
          <a:off x="2682240" y="3137989"/>
          <a:ext cx="519030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103">
                  <a:extLst>
                    <a:ext uri="{9D8B030D-6E8A-4147-A177-3AD203B41FA5}">
                      <a16:colId xmlns:a16="http://schemas.microsoft.com/office/drawing/2014/main" val="82095126"/>
                    </a:ext>
                  </a:extLst>
                </a:gridCol>
                <a:gridCol w="1730103">
                  <a:extLst>
                    <a:ext uri="{9D8B030D-6E8A-4147-A177-3AD203B41FA5}">
                      <a16:colId xmlns:a16="http://schemas.microsoft.com/office/drawing/2014/main" val="956510067"/>
                    </a:ext>
                  </a:extLst>
                </a:gridCol>
                <a:gridCol w="1730103">
                  <a:extLst>
                    <a:ext uri="{9D8B030D-6E8A-4147-A177-3AD203B41FA5}">
                      <a16:colId xmlns:a16="http://schemas.microsoft.com/office/drawing/2014/main" val="928960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996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54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2122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50" y="78766"/>
            <a:ext cx="8737900" cy="5825266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C60BCB-B9EF-4BBD-932B-49B1BB0D5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1950"/>
              </p:ext>
            </p:extLst>
          </p:nvPr>
        </p:nvGraphicFramePr>
        <p:xfrm>
          <a:off x="4815841" y="4479282"/>
          <a:ext cx="3414573" cy="1249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38191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138191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138191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622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6224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DAMATO INVESTMENTS, LLC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163-165 SOUTH BROAD STRTEET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  <a:tr h="440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BROOKSIDE ASSOCIATES LTD PARTNERSHIP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111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708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0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61" y="98647"/>
            <a:ext cx="8737900" cy="5825266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8ED99827-C937-4186-915F-9711F1DC7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08146"/>
              </p:ext>
            </p:extLst>
          </p:nvPr>
        </p:nvGraphicFramePr>
        <p:xfrm>
          <a:off x="4659086" y="3429000"/>
          <a:ext cx="3526971" cy="2346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54189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186391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186391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8531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8531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21538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BROOKSIDE ASSOCIATES LTD PARTNERSHIP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111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  <a:tr h="287185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SENIOR CITIZENS HOUSING DEVELOPMENT CORP OF STONINGTON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133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186441"/>
                  </a:ext>
                </a:extLst>
              </a:tr>
              <a:tr h="287185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GBD REALTY, LLC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148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647535"/>
                  </a:ext>
                </a:extLst>
              </a:tr>
              <a:tr h="382484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BYRON M. STILLMAN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EASEMENT TO SLOPE FOR THE SAFETY OF THE 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HIGHWAY AND REMOVE, USE, OR RETAIN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EXCAVATED MATERIAL</a:t>
                      </a:r>
                      <a:endParaRPr lang="en-US" sz="600" dirty="0"/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708051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B5578BC-029F-4B86-9FD2-7059DC6871F5}"/>
              </a:ext>
            </a:extLst>
          </p:cNvPr>
          <p:cNvSpPr/>
          <p:nvPr/>
        </p:nvSpPr>
        <p:spPr bwMode="auto">
          <a:xfrm>
            <a:off x="7129553" y="2050844"/>
            <a:ext cx="893575" cy="86868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9C824-FA57-4062-B4E6-A21FE991E655}"/>
              </a:ext>
            </a:extLst>
          </p:cNvPr>
          <p:cNvSpPr txBox="1"/>
          <p:nvPr/>
        </p:nvSpPr>
        <p:spPr>
          <a:xfrm>
            <a:off x="7296149" y="960946"/>
            <a:ext cx="77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Stonington Arms Apts.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AE72C-9963-4A13-9E22-C94F6E1C35A9}"/>
              </a:ext>
            </a:extLst>
          </p:cNvPr>
          <p:cNvSpPr txBox="1"/>
          <p:nvPr/>
        </p:nvSpPr>
        <p:spPr>
          <a:xfrm>
            <a:off x="4636860" y="2919524"/>
            <a:ext cx="7778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formerly Levant Cafe</a:t>
            </a:r>
          </a:p>
        </p:txBody>
      </p:sp>
    </p:spTree>
    <p:extLst>
      <p:ext uri="{BB962C8B-B14F-4D97-AF65-F5344CB8AC3E}">
        <p14:creationId xmlns:p14="http://schemas.microsoft.com/office/powerpoint/2010/main" val="36360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A2D401B-F30F-4F34-88DB-1D875AAF0461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58800" y="1117600"/>
          <a:ext cx="3535680" cy="914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62898">
                  <a:extLst>
                    <a:ext uri="{9D8B030D-6E8A-4147-A177-3AD203B41FA5}">
                      <a16:colId xmlns:a16="http://schemas.microsoft.com/office/drawing/2014/main" val="1060410461"/>
                    </a:ext>
                  </a:extLst>
                </a:gridCol>
                <a:gridCol w="1186391">
                  <a:extLst>
                    <a:ext uri="{9D8B030D-6E8A-4147-A177-3AD203B41FA5}">
                      <a16:colId xmlns:a16="http://schemas.microsoft.com/office/drawing/2014/main" val="2868962855"/>
                    </a:ext>
                  </a:extLst>
                </a:gridCol>
                <a:gridCol w="1186391">
                  <a:extLst>
                    <a:ext uri="{9D8B030D-6E8A-4147-A177-3AD203B41FA5}">
                      <a16:colId xmlns:a16="http://schemas.microsoft.com/office/drawing/2014/main" val="1871977797"/>
                    </a:ext>
                  </a:extLst>
                </a:gridCol>
              </a:tblGrid>
              <a:tr h="382484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BYRON M. STILLMAN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endParaRPr lang="en-US" sz="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EASEMENT TO SLOPE FOR THE SAFETY OF THE </a:t>
                      </a:r>
                    </a:p>
                    <a:p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HIGHWAY AND REMOVE, USE, OR RETAIN</a:t>
                      </a:r>
                    </a:p>
                    <a:p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EXCAVATED MATERIAL</a:t>
                      </a:r>
                      <a:endParaRPr lang="en-US" sz="600" dirty="0"/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069954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5" y="0"/>
            <a:ext cx="8856049" cy="5904032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90FC6E3-2123-4093-B864-79614E369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00199"/>
              </p:ext>
            </p:extLst>
          </p:nvPr>
        </p:nvGraphicFramePr>
        <p:xfrm>
          <a:off x="5103223" y="2500811"/>
          <a:ext cx="3164432" cy="3261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50002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057215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057215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5226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522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326277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SENIOR CITIZENS HOUSING DEVELOPMENT CORP OF STONINGTON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133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ADAM CORNELL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131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JACK &amp; ROSEMARIE DISCILLO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127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708051"/>
                  </a:ext>
                </a:extLst>
              </a:tr>
              <a:tr h="326277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JENNIFER A. CURTIN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125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217574"/>
                  </a:ext>
                </a:extLst>
              </a:tr>
              <a:tr h="326277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BYRON M. STILLMAN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138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EASEMENT TO SLOPE FOR THE SAFETY OF THE 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HIGHWAY AND REMOVE, USE, OR RETAIN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EXCAVATED MATERIAL</a:t>
                      </a: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354038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BB175DAF-A8FB-4307-8204-B2AB472ABFD4}"/>
              </a:ext>
            </a:extLst>
          </p:cNvPr>
          <p:cNvSpPr/>
          <p:nvPr/>
        </p:nvSpPr>
        <p:spPr bwMode="auto">
          <a:xfrm>
            <a:off x="701321" y="2083336"/>
            <a:ext cx="1401799" cy="86868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5" y="0"/>
            <a:ext cx="8856049" cy="5904032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90FC6E3-2123-4093-B864-79614E369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450197"/>
              </p:ext>
            </p:extLst>
          </p:nvPr>
        </p:nvGraphicFramePr>
        <p:xfrm>
          <a:off x="4614910" y="4856480"/>
          <a:ext cx="3675015" cy="8839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225005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225005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225005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622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6224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BASSAM AWWA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EC1380-8FB4-43E9-9D07-EB74CA8FAD0C}"/>
              </a:ext>
            </a:extLst>
          </p:cNvPr>
          <p:cNvSpPr txBox="1"/>
          <p:nvPr/>
        </p:nvSpPr>
        <p:spPr>
          <a:xfrm>
            <a:off x="3794124" y="3551746"/>
            <a:ext cx="77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 Behavioral Health Associates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56917-1153-4BF8-BD06-3DCA0B17C648}"/>
              </a:ext>
            </a:extLst>
          </p:cNvPr>
          <p:cNvSpPr txBox="1"/>
          <p:nvPr/>
        </p:nvSpPr>
        <p:spPr>
          <a:xfrm>
            <a:off x="6452417" y="3429000"/>
            <a:ext cx="77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Spruce Meadows</a:t>
            </a:r>
          </a:p>
        </p:txBody>
      </p:sp>
    </p:spTree>
    <p:extLst>
      <p:ext uri="{BB962C8B-B14F-4D97-AF65-F5344CB8AC3E}">
        <p14:creationId xmlns:p14="http://schemas.microsoft.com/office/powerpoint/2010/main" val="42562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5" y="0"/>
            <a:ext cx="8856048" cy="59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5" y="0"/>
            <a:ext cx="8856048" cy="5904031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4F1362F-DAF8-4DD5-82D4-768A60DFC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28125"/>
              </p:ext>
            </p:extLst>
          </p:nvPr>
        </p:nvGraphicFramePr>
        <p:xfrm>
          <a:off x="4772296" y="4255883"/>
          <a:ext cx="3517629" cy="148451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72543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172543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172543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5226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522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326277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EDWARD A. EISENBERG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82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BETTY S. LATHAM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74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RON-AI LLC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66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7080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E8FADE-F172-4559-B52A-8636B4278279}"/>
              </a:ext>
            </a:extLst>
          </p:cNvPr>
          <p:cNvSpPr txBox="1"/>
          <p:nvPr/>
        </p:nvSpPr>
        <p:spPr>
          <a:xfrm>
            <a:off x="7345498" y="3512417"/>
            <a:ext cx="777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B7971-A993-4D15-A1D6-0D9E80CADCC9}"/>
              </a:ext>
            </a:extLst>
          </p:cNvPr>
          <p:cNvSpPr txBox="1"/>
          <p:nvPr/>
        </p:nvSpPr>
        <p:spPr>
          <a:xfrm>
            <a:off x="3563212" y="3313584"/>
            <a:ext cx="777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 Powell</a:t>
            </a:r>
          </a:p>
        </p:txBody>
      </p:sp>
    </p:spTree>
    <p:extLst>
      <p:ext uri="{BB962C8B-B14F-4D97-AF65-F5344CB8AC3E}">
        <p14:creationId xmlns:p14="http://schemas.microsoft.com/office/powerpoint/2010/main" val="16103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0"/>
            <a:ext cx="8856046" cy="5904031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D84DC0-D057-4EFF-8288-02E970227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31290"/>
              </p:ext>
            </p:extLst>
          </p:nvPr>
        </p:nvGraphicFramePr>
        <p:xfrm>
          <a:off x="4894218" y="4490720"/>
          <a:ext cx="3395707" cy="1249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26465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134621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134621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52263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522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326277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ALDIN ASSOCIATES, LP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60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GUSTAVE E. DESSAULES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56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949BFD-017D-4754-81A9-0DF572278ADF}"/>
              </a:ext>
            </a:extLst>
          </p:cNvPr>
          <p:cNvSpPr txBox="1"/>
          <p:nvPr/>
        </p:nvSpPr>
        <p:spPr>
          <a:xfrm>
            <a:off x="4424362" y="3198168"/>
            <a:ext cx="777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Sunoco</a:t>
            </a:r>
          </a:p>
        </p:txBody>
      </p:sp>
    </p:spTree>
    <p:extLst>
      <p:ext uri="{BB962C8B-B14F-4D97-AF65-F5344CB8AC3E}">
        <p14:creationId xmlns:p14="http://schemas.microsoft.com/office/powerpoint/2010/main" val="2466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0"/>
            <a:ext cx="8856045" cy="590403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8318E09-5BDB-47D4-9998-778B6D58E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45817"/>
              </p:ext>
            </p:extLst>
          </p:nvPr>
        </p:nvGraphicFramePr>
        <p:xfrm>
          <a:off x="558800" y="147855"/>
          <a:ext cx="3664857" cy="2895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221619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1221619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1221619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196038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9603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186874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GUSTAVE E. DESSAULES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56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249613"/>
                  </a:ext>
                </a:extLst>
              </a:tr>
              <a:tr h="25204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PMIG PROPERTIES, LLC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45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2593"/>
                  </a:ext>
                </a:extLst>
              </a:tr>
              <a:tr h="25204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CHARLES CALDWELL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50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7386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PETER J. &amp; BERNADETTE PREVITY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48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 AND RETAINING WALL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EASEMENT TO SLOPE FOR THE SAFETY OF THE 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HIGHWAY AND REMOVE, USE, OR RETAIN</a:t>
                      </a:r>
                    </a:p>
                    <a:p>
                      <a:pPr algn="ctr"/>
                      <a:r>
                        <a:rPr lang="en-US" sz="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EXCAVATED MATERIAL</a:t>
                      </a:r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708051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MICHAEL J. HALLISEY IV &amp; KEVIN P. HALLISEY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44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 AND RETAINING WALL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217574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CAPALBO STONINGTON REALTY, LLC &amp; CAPALBO FAMILY LTD PARTNERSHIP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37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9017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10EC32E-955E-4A21-AA69-578ECCF2D9A9}"/>
              </a:ext>
            </a:extLst>
          </p:cNvPr>
          <p:cNvSpPr/>
          <p:nvPr/>
        </p:nvSpPr>
        <p:spPr bwMode="auto">
          <a:xfrm>
            <a:off x="6186643" y="2867152"/>
            <a:ext cx="850392" cy="86868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EA8CB0-66A4-48DC-8764-992CAC3E4DAB}"/>
              </a:ext>
            </a:extLst>
          </p:cNvPr>
          <p:cNvSpPr/>
          <p:nvPr/>
        </p:nvSpPr>
        <p:spPr bwMode="auto">
          <a:xfrm>
            <a:off x="4023360" y="2867152"/>
            <a:ext cx="2093976" cy="86868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0"/>
            <a:ext cx="8856045" cy="590403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E891A71-633D-46B8-B285-BBDE958B3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247889"/>
              </p:ext>
            </p:extLst>
          </p:nvPr>
        </p:nvGraphicFramePr>
        <p:xfrm>
          <a:off x="5338354" y="4765040"/>
          <a:ext cx="2951571" cy="975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83857">
                  <a:extLst>
                    <a:ext uri="{9D8B030D-6E8A-4147-A177-3AD203B41FA5}">
                      <a16:colId xmlns:a16="http://schemas.microsoft.com/office/drawing/2014/main" val="4245624750"/>
                    </a:ext>
                  </a:extLst>
                </a:gridCol>
                <a:gridCol w="983857">
                  <a:extLst>
                    <a:ext uri="{9D8B030D-6E8A-4147-A177-3AD203B41FA5}">
                      <a16:colId xmlns:a16="http://schemas.microsoft.com/office/drawing/2014/main" val="2387831948"/>
                    </a:ext>
                  </a:extLst>
                </a:gridCol>
                <a:gridCol w="983857">
                  <a:extLst>
                    <a:ext uri="{9D8B030D-6E8A-4147-A177-3AD203B41FA5}">
                      <a16:colId xmlns:a16="http://schemas.microsoft.com/office/drawing/2014/main" val="2238091313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 IMPACTS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450"/>
                  </a:ext>
                </a:extLst>
              </a:tr>
              <a:tr h="15963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43334"/>
                  </a:ext>
                </a:extLst>
              </a:tr>
              <a:tr h="410498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CAPALBO STONINGTON REALTY, LLC &amp; CAPALBO FAMILY LTD PARTNERSHIP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37 SOUTH BROAD STREET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EASEMENT TO CONSTRUCT AND MAINTAIN SIDEWALK</a:t>
                      </a:r>
                    </a:p>
                    <a:p>
                      <a:pPr algn="ctr"/>
                      <a:endParaRPr lang="en-US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9017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13B8905-0035-420E-B889-A1C78E32FFF5}"/>
              </a:ext>
            </a:extLst>
          </p:cNvPr>
          <p:cNvSpPr/>
          <p:nvPr/>
        </p:nvSpPr>
        <p:spPr bwMode="auto">
          <a:xfrm>
            <a:off x="4572000" y="1943608"/>
            <a:ext cx="850392" cy="86868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ECE3D-5E5F-479C-9C59-CAC122FD00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5A6EC-FAC6-4C33-84E9-E8B5FDED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A62A-EE29-4C7C-94FE-948E63254EB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66324-06D1-420F-9224-1D89F749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0"/>
            <a:ext cx="8856045" cy="59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18C6D-FC14-404A-A505-6EEB3E9C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5528"/>
            <a:ext cx="9144000" cy="3283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E08CD-2027-4858-BAFD-17FE1015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01600"/>
            <a:ext cx="8274050" cy="482600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Webex</a:t>
            </a:r>
            <a:endParaRPr lang="en-US" dirty="0"/>
          </a:p>
        </p:txBody>
      </p:sp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C8A2ABDF-6B9C-40FD-A944-02E22B1AC773}"/>
              </a:ext>
            </a:extLst>
          </p:cNvPr>
          <p:cNvSpPr/>
          <p:nvPr/>
        </p:nvSpPr>
        <p:spPr bwMode="auto">
          <a:xfrm>
            <a:off x="618393" y="4815008"/>
            <a:ext cx="3953607" cy="549472"/>
          </a:xfrm>
          <a:prstGeom prst="borderCallout2">
            <a:avLst>
              <a:gd name="adj1" fmla="val 408"/>
              <a:gd name="adj2" fmla="val 52124"/>
              <a:gd name="adj3" fmla="val -68375"/>
              <a:gd name="adj4" fmla="val 52243"/>
              <a:gd name="adj5" fmla="val -93300"/>
              <a:gd name="adj6" fmla="val 64779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To </a:t>
            </a:r>
            <a:r>
              <a:rPr lang="en-US" sz="1600" dirty="0">
                <a:solidFill>
                  <a:schemeClr val="tx1"/>
                </a:solidFill>
              </a:rPr>
              <a:t>access audio functions and settings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use this button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08F0592D-5C89-4F72-9C75-6ADBB8DB98B7}"/>
              </a:ext>
            </a:extLst>
          </p:cNvPr>
          <p:cNvSpPr/>
          <p:nvPr/>
        </p:nvSpPr>
        <p:spPr bwMode="auto">
          <a:xfrm>
            <a:off x="4549775" y="1527406"/>
            <a:ext cx="3399501" cy="379828"/>
          </a:xfrm>
          <a:prstGeom prst="borderCallout2">
            <a:avLst>
              <a:gd name="adj1" fmla="val 48843"/>
              <a:gd name="adj2" fmla="val 101070"/>
              <a:gd name="adj3" fmla="val 48843"/>
              <a:gd name="adj4" fmla="val 111099"/>
              <a:gd name="adj5" fmla="val 669003"/>
              <a:gd name="adj6" fmla="val 124350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To ask a question, use this button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1A91CC-48A0-40C9-A338-D60C0604D091}"/>
              </a:ext>
            </a:extLst>
          </p:cNvPr>
          <p:cNvSpPr/>
          <p:nvPr/>
        </p:nvSpPr>
        <p:spPr bwMode="auto">
          <a:xfrm>
            <a:off x="3134458" y="4029684"/>
            <a:ext cx="883436" cy="379828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5EB3C88D-F775-4B3C-BB49-62ED2DC7004D}"/>
              </a:ext>
            </a:extLst>
          </p:cNvPr>
          <p:cNvSpPr/>
          <p:nvPr/>
        </p:nvSpPr>
        <p:spPr bwMode="auto">
          <a:xfrm>
            <a:off x="1302016" y="2278844"/>
            <a:ext cx="3963404" cy="549472"/>
          </a:xfrm>
          <a:prstGeom prst="borderCallout2">
            <a:avLst>
              <a:gd name="adj1" fmla="val 99217"/>
              <a:gd name="adj2" fmla="val 52124"/>
              <a:gd name="adj3" fmla="val 152644"/>
              <a:gd name="adj4" fmla="val 52103"/>
              <a:gd name="adj5" fmla="val 327128"/>
              <a:gd name="adj6" fmla="val 77147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To </a:t>
            </a:r>
            <a:r>
              <a:rPr lang="en-US" sz="1600" dirty="0">
                <a:solidFill>
                  <a:schemeClr val="tx1"/>
                </a:solidFill>
              </a:rPr>
              <a:t>access video functions and settings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use this button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D7CD53-59D9-4FE3-91DA-4160A63645F1}"/>
              </a:ext>
            </a:extLst>
          </p:cNvPr>
          <p:cNvSpPr/>
          <p:nvPr/>
        </p:nvSpPr>
        <p:spPr bwMode="auto">
          <a:xfrm>
            <a:off x="4017894" y="4055528"/>
            <a:ext cx="730319" cy="331064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5B945B-CB2D-4F67-8DAD-FD6C0F4E07D1}"/>
              </a:ext>
            </a:extLst>
          </p:cNvPr>
          <p:cNvSpPr/>
          <p:nvPr/>
        </p:nvSpPr>
        <p:spPr bwMode="auto">
          <a:xfrm>
            <a:off x="8490834" y="4050311"/>
            <a:ext cx="574585" cy="331064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38F16A-853B-4EF2-9BBD-41C8E2A95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7" grpId="0" animBg="1"/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B98EC9DB-E8A3-4372-8974-40EE4234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12" y="151484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Project Rendering - Before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388412-6CD4-40D4-AA51-2B86A8EC3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798"/>
            <a:ext cx="9144000" cy="5916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B98EC9DB-E8A3-4372-8974-40EE4234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12" y="151484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Project Rendering - After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A05CF6-E0D9-41E2-BB69-1A602C598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916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2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2DF3037-3A74-448B-9229-D9A79CA27A49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406126288"/>
              </p:ext>
            </p:extLst>
          </p:nvPr>
        </p:nvGraphicFramePr>
        <p:xfrm>
          <a:off x="307974" y="708506"/>
          <a:ext cx="5117147" cy="2135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AA3AB792-C7B8-4F45-856B-247E5D0C194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7974" y="92075"/>
            <a:ext cx="840930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Utilities</a:t>
            </a:r>
            <a:r>
              <a:rPr lang="en-US" altLang="en-US" kern="0" dirty="0">
                <a:solidFill>
                  <a:schemeClr val="bg1"/>
                </a:solidFill>
              </a:rPr>
              <a:t> and Rights-of-</a:t>
            </a:r>
            <a:r>
              <a:rPr lang="en-US" altLang="en-US" dirty="0">
                <a:solidFill>
                  <a:schemeClr val="bg1"/>
                </a:solidFill>
              </a:rPr>
              <a:t>Way</a:t>
            </a:r>
            <a:endParaRPr lang="en-US" altLang="en-US" kern="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F0174-B888-4E87-82C3-09D942ABAFB1}"/>
              </a:ext>
            </a:extLst>
          </p:cNvPr>
          <p:cNvSpPr/>
          <p:nvPr/>
        </p:nvSpPr>
        <p:spPr>
          <a:xfrm>
            <a:off x="307974" y="13681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Utility Guy Wire Relocations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Gas Main Relocation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48FE99-52B5-4771-8BE5-A767A04BA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4364EB-14C1-442F-957E-C32909CF52B4}"/>
              </a:ext>
            </a:extLst>
          </p:cNvPr>
          <p:cNvSpPr txBox="1"/>
          <p:nvPr/>
        </p:nvSpPr>
        <p:spPr>
          <a:xfrm>
            <a:off x="430006" y="6211508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DD1C7-4C81-4233-BAC6-09454D09007E}"/>
              </a:ext>
            </a:extLst>
          </p:cNvPr>
          <p:cNvSpPr/>
          <p:nvPr/>
        </p:nvSpPr>
        <p:spPr>
          <a:xfrm>
            <a:off x="307974" y="2665638"/>
            <a:ext cx="83048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Easements to Construct and Maintain Sidewalk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Easements to Construct and Maintain Retaining Wall</a:t>
            </a:r>
          </a:p>
          <a:p>
            <a:pPr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Rights to Grade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Rights to Construct Driveway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Rights to Install Sedimentation Control System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Rights to Remove Tree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1D2C66"/>
              </a:solidFill>
              <a:cs typeface="Times New Roman" charset="0"/>
            </a:endParaRPr>
          </a:p>
        </p:txBody>
      </p:sp>
      <p:pic>
        <p:nvPicPr>
          <p:cNvPr id="3" name="Picture 2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3038CB76-C01C-47E4-AEEE-775296918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32" y="957538"/>
            <a:ext cx="2613004" cy="19597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E32ACC4-3E68-4B81-802B-70C4DB35A5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5079" y="3561345"/>
            <a:ext cx="2616750" cy="1962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AA3AB792-C7B8-4F45-856B-247E5D0C194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7974" y="92075"/>
            <a:ext cx="840930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altLang="en-US" kern="0" dirty="0">
                <a:solidFill>
                  <a:schemeClr val="bg1"/>
                </a:solidFill>
              </a:rPr>
              <a:t>Permits Required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F0174-B888-4E87-82C3-09D942ABAFB1}"/>
              </a:ext>
            </a:extLst>
          </p:cNvPr>
          <p:cNvSpPr/>
          <p:nvPr/>
        </p:nvSpPr>
        <p:spPr>
          <a:xfrm>
            <a:off x="307973" y="884863"/>
            <a:ext cx="617120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Local Inland Wetland Permit - Approved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Army Corps of Engineers Self Verification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1D2C66"/>
                </a:solidFill>
                <a:cs typeface="Times New Roman" charset="0"/>
              </a:rPr>
              <a:t>CTDOT Encroachment Permit</a:t>
            </a: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  <a:p>
            <a:pPr lvl="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1D2C66"/>
              </a:solidFill>
              <a:cs typeface="Times New Roman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48FE99-52B5-4771-8BE5-A767A04B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4364EB-14C1-442F-957E-C32909CF52B4}"/>
              </a:ext>
            </a:extLst>
          </p:cNvPr>
          <p:cNvSpPr txBox="1"/>
          <p:nvPr/>
        </p:nvSpPr>
        <p:spPr>
          <a:xfrm>
            <a:off x="430006" y="6211508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5" name="Picture 4" descr="A picture containing tree, outdoor, road, way&#10;&#10;Description automatically generated">
            <a:extLst>
              <a:ext uri="{FF2B5EF4-FFF2-40B4-BE49-F238E27FC236}">
                <a16:creationId xmlns:a16="http://schemas.microsoft.com/office/drawing/2014/main" id="{91309D3C-91DF-4B38-9201-6B05290ED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31" y="3313678"/>
            <a:ext cx="3333110" cy="249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outdoor, grass, plant&#10;&#10;Description automatically generated">
            <a:extLst>
              <a:ext uri="{FF2B5EF4-FFF2-40B4-BE49-F238E27FC236}">
                <a16:creationId xmlns:a16="http://schemas.microsoft.com/office/drawing/2014/main" id="{90351D47-7A40-4598-AE28-AC562920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9" y="3313678"/>
            <a:ext cx="3333108" cy="249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9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 noGrp="1"/>
          </p:cNvSpPr>
          <p:nvPr>
            <p:ph type="body" sz="quarter" idx="18"/>
          </p:nvPr>
        </p:nvSpPr>
        <p:spPr>
          <a:xfrm>
            <a:off x="304002" y="1064878"/>
            <a:ext cx="5401854" cy="4502802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A8B3AB"/>
              </a:buClr>
              <a:buFont typeface="+mj-lt"/>
              <a:buAutoNum type="arabicPeriod"/>
              <a:defRPr sz="200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594360" indent="-118872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49808" indent="-18288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 typeface="+mj-lt"/>
              <a:buAutoNum type="alphaLcPeriod"/>
              <a:defRPr sz="1200">
                <a:solidFill>
                  <a:schemeClr val="tx1"/>
                </a:solidFill>
                <a:latin typeface="+mn-lt"/>
              </a:defRPr>
            </a:lvl3pPr>
            <a:lvl4pPr marL="868680" indent="-13716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60120" indent="-109728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Design to be Completed Spring 2021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Construction to Complete Fall of 2021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Estimated Costs: $950,000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Project Funding Sources: </a:t>
            </a:r>
          </a:p>
          <a:p>
            <a:pPr marL="441198" lvl="2" indent="-285750" defTabSz="992188"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srgbClr val="1D2C66"/>
                </a:solidFill>
                <a:ea typeface="+mn-ea"/>
                <a:cs typeface="+mn-cs"/>
              </a:rPr>
              <a:t>Municipal Funds </a:t>
            </a:r>
          </a:p>
          <a:p>
            <a:pPr marL="441198" lvl="2" indent="-285750" defTabSz="992188"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srgbClr val="1D2C66"/>
                </a:solidFill>
                <a:ea typeface="+mn-ea"/>
                <a:cs typeface="+mn-cs"/>
              </a:rPr>
              <a:t>Urban Act Grant - $600,000 committed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endParaRPr lang="en-US" altLang="en-US" sz="2000" b="1" kern="1200" dirty="0">
              <a:solidFill>
                <a:srgbClr val="1D2C66"/>
              </a:solidFill>
              <a:ea typeface="+mn-ea"/>
              <a:cs typeface="+mn-cs"/>
            </a:endParaRPr>
          </a:p>
          <a:p>
            <a:pPr marL="0" lvl="1" indent="0" defTabSz="992188">
              <a:spcAft>
                <a:spcPts val="600"/>
              </a:spcAft>
              <a:buClr>
                <a:srgbClr val="2E91CF"/>
              </a:buClr>
              <a:buNone/>
              <a:defRPr/>
            </a:pPr>
            <a:endParaRPr lang="en-US" altLang="en-US" sz="1000" kern="1200" dirty="0">
              <a:solidFill>
                <a:srgbClr val="1D2C66"/>
              </a:solidFill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612" y="151484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Project Financials and Schedule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06658-4EAB-4051-A786-59D95F26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0A96C3-9678-4BCB-83CA-DBA02A53E24F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71D83-02D2-4CFD-B8A9-5D803142A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584" y="1406882"/>
            <a:ext cx="4755198" cy="35663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7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27ACE9-55C1-4392-8C91-F007755787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7" b="13657"/>
          <a:stretch/>
        </p:blipFill>
        <p:spPr bwMode="auto">
          <a:xfrm>
            <a:off x="607625" y="0"/>
            <a:ext cx="7928749" cy="4466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4284813"/>
            <a:ext cx="6436660" cy="902789"/>
          </a:xfrm>
          <a:solidFill>
            <a:srgbClr val="1A286E"/>
          </a:solidFill>
        </p:spPr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9237-A1EA-4D15-8094-1EA00B80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87602"/>
            <a:ext cx="4648200" cy="1278511"/>
          </a:xfrm>
          <a:solidFill>
            <a:schemeClr val="bg1"/>
          </a:solidFill>
          <a:effectLst/>
        </p:spPr>
        <p:txBody>
          <a:bodyPr/>
          <a:lstStyle/>
          <a:p>
            <a:r>
              <a:rPr lang="en-US" sz="1600" dirty="0"/>
              <a:t>Public Information Meeting</a:t>
            </a:r>
            <a:br>
              <a:rPr lang="en-US" sz="1600" dirty="0"/>
            </a:br>
            <a:r>
              <a:rPr lang="en-US" sz="1600" dirty="0"/>
              <a:t>Town of Stonington, CT</a:t>
            </a:r>
            <a:br>
              <a:rPr lang="en-US" sz="1600" dirty="0"/>
            </a:br>
            <a:r>
              <a:rPr lang="en-US" sz="1600" dirty="0"/>
              <a:t>February 11</a:t>
            </a:r>
            <a:r>
              <a:rPr lang="en-US" sz="1600" baseline="30000" dirty="0"/>
              <a:t>th</a:t>
            </a:r>
            <a:r>
              <a:rPr lang="en-US" sz="1600" dirty="0"/>
              <a:t>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36EB8-E2E3-477B-80E5-A5D4780D3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23" y="5187602"/>
            <a:ext cx="1349828" cy="10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 noGrp="1"/>
          </p:cNvSpPr>
          <p:nvPr>
            <p:ph type="body" sz="quarter" idx="18"/>
          </p:nvPr>
        </p:nvSpPr>
        <p:spPr>
          <a:xfrm>
            <a:off x="304002" y="1064878"/>
            <a:ext cx="5158981" cy="4502802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A8B3AB"/>
              </a:buClr>
              <a:buFont typeface="+mj-lt"/>
              <a:buAutoNum type="arabicPeriod"/>
              <a:defRPr sz="200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594360" indent="-118872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49808" indent="-18288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 typeface="+mj-lt"/>
              <a:buAutoNum type="alphaLcPeriod"/>
              <a:defRPr sz="1200">
                <a:solidFill>
                  <a:schemeClr val="tx1"/>
                </a:solidFill>
                <a:latin typeface="+mn-lt"/>
              </a:defRPr>
            </a:lvl3pPr>
            <a:lvl4pPr marL="868680" indent="-13716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60120" indent="-109728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How will I be notified of construction on my property?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Where will mailboxes be placed?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How will property access be maintained during construction?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Will construction debris/materials be cleaned up if a mess is made on my property? 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r>
              <a:rPr lang="en-US" sz="2000" kern="1200" dirty="0">
                <a:solidFill>
                  <a:srgbClr val="1D2C66"/>
                </a:solidFill>
                <a:ea typeface="+mn-ea"/>
                <a:cs typeface="+mn-cs"/>
              </a:rPr>
              <a:t>What will happen to my lawn if it gets damaged by construction activities?</a:t>
            </a:r>
          </a:p>
          <a:p>
            <a:pPr marL="285750" lvl="1" indent="-285750" defTabSz="992188">
              <a:spcAft>
                <a:spcPts val="600"/>
              </a:spcAft>
              <a:buClr>
                <a:srgbClr val="2E91CF"/>
              </a:buClr>
              <a:buFont typeface="Wingdings" charset="2"/>
              <a:buChar char="§"/>
              <a:defRPr/>
            </a:pPr>
            <a:endParaRPr lang="en-US" altLang="en-US" sz="2000" b="1" kern="1200" dirty="0">
              <a:solidFill>
                <a:srgbClr val="1D2C66"/>
              </a:solidFill>
              <a:ea typeface="+mn-ea"/>
              <a:cs typeface="+mn-cs"/>
            </a:endParaRPr>
          </a:p>
          <a:p>
            <a:pPr marL="0" lvl="1" indent="0" defTabSz="992188">
              <a:spcAft>
                <a:spcPts val="600"/>
              </a:spcAft>
              <a:buClr>
                <a:srgbClr val="2E91CF"/>
              </a:buClr>
              <a:buNone/>
              <a:defRPr/>
            </a:pPr>
            <a:endParaRPr lang="en-US" altLang="en-US" sz="1000" kern="1200" dirty="0">
              <a:solidFill>
                <a:srgbClr val="1D2C66"/>
              </a:solidFill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612" y="151484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Frequently Asked Questions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06658-4EAB-4051-A786-59D95F26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0A96C3-9678-4BCB-83CA-DBA02A53E24F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71D83-02D2-4CFD-B8A9-5D803142A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68584" y="1406882"/>
            <a:ext cx="4755197" cy="35663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4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CF3BCA-5000-4071-92C3-EC720FA6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CC25BF-3028-4CFF-B7CB-A94B30AB4D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Please submit all comments to:</a:t>
            </a:r>
          </a:p>
          <a:p>
            <a:pPr marL="475488" lvl="1" indent="0">
              <a:buNone/>
            </a:pPr>
            <a:r>
              <a:rPr lang="en-US" sz="1600" dirty="0"/>
              <a:t>Dr. Susan Cullen, AICP, PhD</a:t>
            </a:r>
          </a:p>
          <a:p>
            <a:pPr marL="475488" lvl="1" indent="0">
              <a:buNone/>
            </a:pPr>
            <a:r>
              <a:rPr lang="en-US" sz="1600" dirty="0"/>
              <a:t>Director of Economic and Community Development</a:t>
            </a:r>
          </a:p>
          <a:p>
            <a:pPr marL="475488" lvl="1" indent="0">
              <a:buNone/>
            </a:pPr>
            <a:r>
              <a:rPr lang="en-US" sz="1600" dirty="0"/>
              <a:t>Town of Stonington</a:t>
            </a:r>
          </a:p>
          <a:p>
            <a:pPr marL="475488" lvl="1" indent="0">
              <a:buNone/>
            </a:pPr>
            <a:r>
              <a:rPr lang="en-US" sz="1600" dirty="0"/>
              <a:t>152 Elm Street</a:t>
            </a:r>
          </a:p>
          <a:p>
            <a:pPr marL="475488" lvl="1" indent="0">
              <a:buNone/>
            </a:pPr>
            <a:r>
              <a:rPr lang="en-US" sz="1600" dirty="0"/>
              <a:t>Stonington, Connecticut 06378</a:t>
            </a:r>
          </a:p>
          <a:p>
            <a:pPr marL="475488" lvl="1" indent="0">
              <a:buNone/>
            </a:pPr>
            <a:r>
              <a:rPr lang="en-US" sz="1600" dirty="0"/>
              <a:t>Email: </a:t>
            </a:r>
            <a:r>
              <a:rPr lang="en-US" sz="16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scullen@stonington-ct.gov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/>
              <a:t>Deadline for Comments: February 26,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E5EFE-BBDC-449B-A9CB-899ECEC3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2FA2EB-AB82-4EA1-8E69-02743128E47C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</p:spTree>
    <p:extLst>
      <p:ext uri="{BB962C8B-B14F-4D97-AF65-F5344CB8AC3E}">
        <p14:creationId xmlns:p14="http://schemas.microsoft.com/office/powerpoint/2010/main" val="402805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0CC641-10FD-4333-8904-B115AE94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ADFAA-2E21-4D05-B237-ED70785BB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01" y="827112"/>
            <a:ext cx="2425582" cy="50769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E08CD-2027-4858-BAFD-17FE1015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01600"/>
            <a:ext cx="8274050" cy="482600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Webex</a:t>
            </a:r>
            <a:r>
              <a:rPr lang="en-US" dirty="0"/>
              <a:t> - Chat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08F0592D-5C89-4F72-9C75-6ADBB8DB98B7}"/>
              </a:ext>
            </a:extLst>
          </p:cNvPr>
          <p:cNvSpPr/>
          <p:nvPr/>
        </p:nvSpPr>
        <p:spPr bwMode="auto">
          <a:xfrm>
            <a:off x="892418" y="1932728"/>
            <a:ext cx="3399501" cy="379828"/>
          </a:xfrm>
          <a:prstGeom prst="borderCallout2">
            <a:avLst>
              <a:gd name="adj1" fmla="val 48843"/>
              <a:gd name="adj2" fmla="val 101070"/>
              <a:gd name="adj3" fmla="val 48843"/>
              <a:gd name="adj4" fmla="val 111099"/>
              <a:gd name="adj5" fmla="val 989796"/>
              <a:gd name="adj6" fmla="val 204422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To ask a question, use this button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0275C5-353B-4277-B6F6-359D150E6ADC}"/>
              </a:ext>
            </a:extLst>
          </p:cNvPr>
          <p:cNvSpPr/>
          <p:nvPr/>
        </p:nvSpPr>
        <p:spPr bwMode="auto">
          <a:xfrm>
            <a:off x="7572871" y="5633336"/>
            <a:ext cx="613865" cy="270697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6DB98BA4-B816-4B63-840A-EC130DAA7DF0}"/>
              </a:ext>
            </a:extLst>
          </p:cNvPr>
          <p:cNvSpPr/>
          <p:nvPr/>
        </p:nvSpPr>
        <p:spPr bwMode="auto">
          <a:xfrm>
            <a:off x="209549" y="3471170"/>
            <a:ext cx="3399501" cy="379828"/>
          </a:xfrm>
          <a:prstGeom prst="borderCallout2">
            <a:avLst>
              <a:gd name="adj1" fmla="val 48843"/>
              <a:gd name="adj2" fmla="val 101070"/>
              <a:gd name="adj3" fmla="val 48843"/>
              <a:gd name="adj4" fmla="val 111099"/>
              <a:gd name="adj5" fmla="val 550882"/>
              <a:gd name="adj6" fmla="val 165570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Type your question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76D30C-F1C9-470F-9F2B-96E1A7CC1840}"/>
              </a:ext>
            </a:extLst>
          </p:cNvPr>
          <p:cNvSpPr/>
          <p:nvPr/>
        </p:nvSpPr>
        <p:spPr bwMode="auto">
          <a:xfrm>
            <a:off x="5835651" y="5180898"/>
            <a:ext cx="2415932" cy="420941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50FFAC2F-BA33-4F57-B9CD-180BCD4521D6}"/>
              </a:ext>
            </a:extLst>
          </p:cNvPr>
          <p:cNvSpPr/>
          <p:nvPr/>
        </p:nvSpPr>
        <p:spPr bwMode="auto">
          <a:xfrm>
            <a:off x="209549" y="4240530"/>
            <a:ext cx="3399501" cy="639202"/>
          </a:xfrm>
          <a:prstGeom prst="borderCallout2">
            <a:avLst>
              <a:gd name="adj1" fmla="val 48843"/>
              <a:gd name="adj2" fmla="val 101070"/>
              <a:gd name="adj3" fmla="val 48843"/>
              <a:gd name="adj4" fmla="val 111099"/>
              <a:gd name="adj5" fmla="val 203829"/>
              <a:gd name="adj6" fmla="val 165454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</a:rPr>
              <a:t>Please send your Name and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</a:rPr>
              <a:t>phone number/email address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D0A109E-C117-4F53-85F3-3C7CED225FB1}"/>
              </a:ext>
            </a:extLst>
          </p:cNvPr>
          <p:cNvSpPr/>
          <p:nvPr/>
        </p:nvSpPr>
        <p:spPr bwMode="auto">
          <a:xfrm>
            <a:off x="209550" y="2670191"/>
            <a:ext cx="3602702" cy="379828"/>
          </a:xfrm>
          <a:prstGeom prst="borderCallout2">
            <a:avLst>
              <a:gd name="adj1" fmla="val 48843"/>
              <a:gd name="adj2" fmla="val 101070"/>
              <a:gd name="adj3" fmla="val 48843"/>
              <a:gd name="adj4" fmla="val 111099"/>
              <a:gd name="adj5" fmla="val 638844"/>
              <a:gd name="adj6" fmla="val 165075"/>
            </a:avLst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</a:rPr>
              <a:t>Select who to send the message to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8D793C-1436-4527-B04E-55AD08568654}"/>
              </a:ext>
            </a:extLst>
          </p:cNvPr>
          <p:cNvSpPr/>
          <p:nvPr/>
        </p:nvSpPr>
        <p:spPr bwMode="auto">
          <a:xfrm>
            <a:off x="6161946" y="4980924"/>
            <a:ext cx="608149" cy="168477"/>
          </a:xfrm>
          <a:prstGeom prst="rect">
            <a:avLst/>
          </a:prstGeom>
          <a:solidFill>
            <a:srgbClr val="FFC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04E5A-CA96-4949-A8C7-D4D5C059B7EA}"/>
              </a:ext>
            </a:extLst>
          </p:cNvPr>
          <p:cNvSpPr/>
          <p:nvPr/>
        </p:nvSpPr>
        <p:spPr bwMode="auto">
          <a:xfrm>
            <a:off x="5826000" y="818606"/>
            <a:ext cx="2425581" cy="4162318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7" grpId="0" animBg="1"/>
      <p:bldP spid="1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B8902A9-89D4-4EA8-8D40-E2FD0F120378}"/>
              </a:ext>
            </a:extLst>
          </p:cNvPr>
          <p:cNvSpPr txBox="1">
            <a:spLocks/>
          </p:cNvSpPr>
          <p:nvPr/>
        </p:nvSpPr>
        <p:spPr bwMode="auto">
          <a:xfrm>
            <a:off x="2429547" y="2562719"/>
            <a:ext cx="1896121" cy="383682"/>
          </a:xfrm>
          <a:prstGeom prst="roundRect">
            <a:avLst/>
          </a:prstGeom>
          <a:solidFill>
            <a:srgbClr val="1A286E">
              <a:alpha val="80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1" kern="0" dirty="0">
                <a:solidFill>
                  <a:srgbClr val="FFFFFF"/>
                </a:solidFill>
              </a:rPr>
              <a:t>Dominic Celtruda, PLA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82267-4D57-4608-BEDE-6E715ED6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4FE2717-EE6F-4121-811B-A39EBB058E81}"/>
              </a:ext>
            </a:extLst>
          </p:cNvPr>
          <p:cNvSpPr txBox="1">
            <a:spLocks/>
          </p:cNvSpPr>
          <p:nvPr/>
        </p:nvSpPr>
        <p:spPr bwMode="auto">
          <a:xfrm>
            <a:off x="2306140" y="2881321"/>
            <a:ext cx="2275704" cy="38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b="1" i="1" kern="0" dirty="0">
                <a:solidFill>
                  <a:srgbClr val="2E91CF"/>
                </a:solidFill>
              </a:rPr>
              <a:t>LANDSCAPE ARCHITECT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lvl="1" algn="ctr">
              <a:lnSpc>
                <a:spcPct val="100000"/>
              </a:lnSpc>
              <a:spcAft>
                <a:spcPts val="0"/>
              </a:spcAft>
            </a:pPr>
            <a:endParaRPr lang="en-US" b="1" kern="0" dirty="0">
              <a:solidFill>
                <a:srgbClr val="FFFFFF"/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FAD9688-BC1E-484B-B66B-9F9DF6B294AE}"/>
              </a:ext>
            </a:extLst>
          </p:cNvPr>
          <p:cNvSpPr txBox="1">
            <a:spLocks/>
          </p:cNvSpPr>
          <p:nvPr/>
        </p:nvSpPr>
        <p:spPr bwMode="auto">
          <a:xfrm>
            <a:off x="379450" y="2562719"/>
            <a:ext cx="1856364" cy="383682"/>
          </a:xfrm>
          <a:prstGeom prst="roundRect">
            <a:avLst/>
          </a:prstGeom>
          <a:solidFill>
            <a:srgbClr val="1A286E">
              <a:alpha val="80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kern="0" dirty="0">
                <a:solidFill>
                  <a:srgbClr val="FFFFFF"/>
                </a:solidFill>
              </a:rPr>
              <a:t>Steven Fraysier, PE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8AE3377-20FA-40EB-99F1-636D28A25A57}"/>
              </a:ext>
            </a:extLst>
          </p:cNvPr>
          <p:cNvSpPr txBox="1">
            <a:spLocks/>
          </p:cNvSpPr>
          <p:nvPr/>
        </p:nvSpPr>
        <p:spPr bwMode="auto">
          <a:xfrm>
            <a:off x="184385" y="2884132"/>
            <a:ext cx="2275704" cy="38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100" b="1" i="1" kern="0" dirty="0">
                <a:solidFill>
                  <a:srgbClr val="2E91CF"/>
                </a:solidFill>
              </a:rPr>
              <a:t>PROJECT MANAGER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lvl="1" algn="ctr">
              <a:lnSpc>
                <a:spcPct val="100000"/>
              </a:lnSpc>
              <a:spcAft>
                <a:spcPts val="0"/>
              </a:spcAft>
            </a:pPr>
            <a:endParaRPr lang="en-US" b="1" kern="0" dirty="0">
              <a:solidFill>
                <a:srgbClr val="FFFFFF"/>
              </a:solidFill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9136E7-49F1-491B-B1A4-5D2594E2A3A1}"/>
              </a:ext>
            </a:extLst>
          </p:cNvPr>
          <p:cNvSpPr txBox="1">
            <a:spLocks/>
          </p:cNvSpPr>
          <p:nvPr/>
        </p:nvSpPr>
        <p:spPr bwMode="auto">
          <a:xfrm>
            <a:off x="6715581" y="2557952"/>
            <a:ext cx="2244034" cy="383682"/>
          </a:xfrm>
          <a:prstGeom prst="roundRect">
            <a:avLst/>
          </a:prstGeom>
          <a:solidFill>
            <a:srgbClr val="1A286E">
              <a:alpha val="80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kern="0" dirty="0">
                <a:solidFill>
                  <a:srgbClr val="FFFFFF"/>
                </a:solidFill>
              </a:rPr>
              <a:t>Dr. Susan Cullen, AICP, PhD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208A5FA-9B4E-41D5-A125-6EF169D05697}"/>
              </a:ext>
            </a:extLst>
          </p:cNvPr>
          <p:cNvSpPr txBox="1">
            <a:spLocks/>
          </p:cNvSpPr>
          <p:nvPr/>
        </p:nvSpPr>
        <p:spPr bwMode="auto">
          <a:xfrm>
            <a:off x="6743215" y="2882569"/>
            <a:ext cx="1951155" cy="38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100" b="1" i="1" kern="0" dirty="0">
                <a:solidFill>
                  <a:srgbClr val="2E91CF"/>
                </a:solidFill>
              </a:rPr>
              <a:t>DIRECTOR OF ECONOMIC &amp; COMMUNITY DEVELOPMENT</a:t>
            </a:r>
            <a:endParaRPr lang="en-US" sz="12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1200" b="1" kern="0" dirty="0">
              <a:solidFill>
                <a:srgbClr val="FFFFFF"/>
              </a:solidFill>
              <a:highlight>
                <a:srgbClr val="FFFF00"/>
              </a:highlight>
            </a:endParaRPr>
          </a:p>
          <a:p>
            <a:pPr lvl="1" algn="ctr">
              <a:lnSpc>
                <a:spcPct val="100000"/>
              </a:lnSpc>
              <a:spcAft>
                <a:spcPts val="0"/>
              </a:spcAft>
            </a:pPr>
            <a:endParaRPr lang="en-US" b="1" kern="0" dirty="0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F02B2-E181-4030-8857-4D66992DE065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28C6E44-0D6E-4572-9FFF-8399F6F7DC61}"/>
              </a:ext>
            </a:extLst>
          </p:cNvPr>
          <p:cNvSpPr txBox="1">
            <a:spLocks/>
          </p:cNvSpPr>
          <p:nvPr/>
        </p:nvSpPr>
        <p:spPr bwMode="auto">
          <a:xfrm>
            <a:off x="4559676" y="2549746"/>
            <a:ext cx="1856364" cy="383682"/>
          </a:xfrm>
          <a:prstGeom prst="roundRect">
            <a:avLst/>
          </a:prstGeom>
          <a:solidFill>
            <a:srgbClr val="1A286E">
              <a:alpha val="80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1" kern="0" dirty="0">
                <a:solidFill>
                  <a:srgbClr val="FFFFFF"/>
                </a:solidFill>
              </a:rPr>
              <a:t>Mike Fisher, PE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6F2C91-A5D6-4C1C-B471-86588485ED40}"/>
              </a:ext>
            </a:extLst>
          </p:cNvPr>
          <p:cNvSpPr txBox="1">
            <a:spLocks/>
          </p:cNvSpPr>
          <p:nvPr/>
        </p:nvSpPr>
        <p:spPr bwMode="auto">
          <a:xfrm>
            <a:off x="4350006" y="2890745"/>
            <a:ext cx="2275704" cy="4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E91CF"/>
              </a:buClr>
              <a:buFont typeface="Wingdings" panose="05000000000000000000" pitchFamily="2" charset="2"/>
              <a:buChar char="§"/>
              <a:defRPr sz="2000" b="0" baseline="0">
                <a:solidFill>
                  <a:srgbClr val="1D2C66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5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2E91CF"/>
              </a:buClr>
              <a:buSzPct val="90000"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A8B3AB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8B3AB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b="1" i="1" kern="0" dirty="0">
                <a:solidFill>
                  <a:srgbClr val="2E91CF"/>
                </a:solidFill>
              </a:rPr>
              <a:t>ENGINEER OF RECORD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1200" b="1" kern="0" dirty="0">
              <a:solidFill>
                <a:srgbClr val="FFFFFF"/>
              </a:solidFill>
            </a:endParaRPr>
          </a:p>
          <a:p>
            <a:pPr lvl="1" algn="ctr">
              <a:lnSpc>
                <a:spcPct val="100000"/>
              </a:lnSpc>
              <a:spcAft>
                <a:spcPts val="0"/>
              </a:spcAft>
            </a:pPr>
            <a:endParaRPr lang="en-US" b="1" kern="0" dirty="0">
              <a:solidFill>
                <a:srgbClr val="FFFF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986CCC1-DD17-4DAD-AC3A-2C57AD3A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pic>
        <p:nvPicPr>
          <p:cNvPr id="4" name="Picture 3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6D2EA252-FF07-48D7-ABBD-0BFF9B0B6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92" y="738744"/>
            <a:ext cx="1170803" cy="1759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9C0BE-DF9E-4C30-A102-923801F11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00" y="744767"/>
            <a:ext cx="1170804" cy="1759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E085F7-02C0-4499-8446-8635FC1B4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63" y="738744"/>
            <a:ext cx="1180737" cy="177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85A96-E4E7-443A-91A2-CC721A193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804" y="746907"/>
            <a:ext cx="1170107" cy="1759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2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8AD11AB3-D43D-4DEB-8C12-B999FC7EC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9" y="1172442"/>
            <a:ext cx="4838212" cy="427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72D36E-FFF0-4A89-9F84-308B6294C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9711" y="1186009"/>
            <a:ext cx="3551409" cy="4270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Project Limits</a:t>
            </a:r>
          </a:p>
          <a:p>
            <a:pPr>
              <a:lnSpc>
                <a:spcPct val="150000"/>
              </a:lnSpc>
            </a:pPr>
            <a:r>
              <a:rPr lang="en-US" dirty="0"/>
              <a:t>Purpose and Need</a:t>
            </a:r>
          </a:p>
          <a:p>
            <a:pPr>
              <a:lnSpc>
                <a:spcPct val="150000"/>
              </a:lnSpc>
            </a:pPr>
            <a:r>
              <a:rPr lang="en-US" dirty="0"/>
              <a:t>Existing Conditions</a:t>
            </a:r>
          </a:p>
          <a:p>
            <a:pPr>
              <a:lnSpc>
                <a:spcPct val="150000"/>
              </a:lnSpc>
            </a:pPr>
            <a:r>
              <a:rPr lang="en-US" dirty="0"/>
              <a:t>Proposed Improvements</a:t>
            </a:r>
          </a:p>
          <a:p>
            <a:pPr>
              <a:lnSpc>
                <a:spcPct val="150000"/>
              </a:lnSpc>
            </a:pPr>
            <a:r>
              <a:rPr lang="en-US" dirty="0"/>
              <a:t>Open Comment Period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667E17-23E7-47FE-8BAE-93BEA75C05BC}"/>
              </a:ext>
            </a:extLst>
          </p:cNvPr>
          <p:cNvSpPr txBox="1">
            <a:spLocks/>
          </p:cNvSpPr>
          <p:nvPr/>
        </p:nvSpPr>
        <p:spPr bwMode="auto">
          <a:xfrm>
            <a:off x="571499" y="125506"/>
            <a:ext cx="6357507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1A286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7D999E"/>
                </a:solidFill>
                <a:latin typeface="Century Gothic" pitchFamily="34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Meeting Agenda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968885-6482-485D-87B5-9733CB51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3BED4-9595-4798-AC29-71B5EBFABE48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2E83B-E73E-4FF3-A6FE-A18D279C2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39BDB-FD0F-4ACE-874A-71BC5938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440"/>
            <a:ext cx="9144000" cy="4437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85449D-E420-4081-A861-0D58A97CCDF8}"/>
              </a:ext>
            </a:extLst>
          </p:cNvPr>
          <p:cNvSpPr txBox="1"/>
          <p:nvPr/>
        </p:nvSpPr>
        <p:spPr>
          <a:xfrm>
            <a:off x="1711670" y="5080840"/>
            <a:ext cx="2508070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PROPOSED SIDEWALK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Project Location Map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F9A34-9942-42AA-A5C9-37AC44BE64B1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42587-2403-4E0B-89E4-A738FC348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9BAC5FF-4BED-4079-BFE6-DD0156485DF9}"/>
              </a:ext>
            </a:extLst>
          </p:cNvPr>
          <p:cNvSpPr/>
          <p:nvPr/>
        </p:nvSpPr>
        <p:spPr bwMode="auto">
          <a:xfrm rot="19008035">
            <a:off x="8790041" y="1475540"/>
            <a:ext cx="378209" cy="13875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7D999E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32D571-0829-4169-BCDC-0C9D18C47B3B}"/>
              </a:ext>
            </a:extLst>
          </p:cNvPr>
          <p:cNvSpPr/>
          <p:nvPr/>
        </p:nvSpPr>
        <p:spPr>
          <a:xfrm>
            <a:off x="8807847" y="1422232"/>
            <a:ext cx="319832" cy="277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B9FEC-ECE4-4B02-AF65-F59F0BCA6632}"/>
              </a:ext>
            </a:extLst>
          </p:cNvPr>
          <p:cNvSpPr/>
          <p:nvPr/>
        </p:nvSpPr>
        <p:spPr>
          <a:xfrm>
            <a:off x="147004" y="1334681"/>
            <a:ext cx="2818701" cy="453005"/>
          </a:xfrm>
          <a:prstGeom prst="rect">
            <a:avLst/>
          </a:prstGeom>
          <a:solidFill>
            <a:srgbClr val="1A286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LIMIT OF CONSTRUCTION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A2F45F-A43E-44CB-B5E6-37473F821A93}"/>
              </a:ext>
            </a:extLst>
          </p:cNvPr>
          <p:cNvCxnSpPr>
            <a:cxnSpLocks/>
          </p:cNvCxnSpPr>
          <p:nvPr/>
        </p:nvCxnSpPr>
        <p:spPr>
          <a:xfrm flipH="1">
            <a:off x="766355" y="1787686"/>
            <a:ext cx="785621" cy="177412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39189-046B-47D6-8EB3-56B45604EAE2}"/>
              </a:ext>
            </a:extLst>
          </p:cNvPr>
          <p:cNvSpPr/>
          <p:nvPr/>
        </p:nvSpPr>
        <p:spPr>
          <a:xfrm>
            <a:off x="5816739" y="1345983"/>
            <a:ext cx="2818701" cy="453005"/>
          </a:xfrm>
          <a:prstGeom prst="rect">
            <a:avLst/>
          </a:prstGeom>
          <a:solidFill>
            <a:srgbClr val="1A286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LIMIT OF CONSTRUCTION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7AE54B-5552-437F-B8E5-12BBA99EF49F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7226090" y="1798988"/>
            <a:ext cx="1168702" cy="171528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4189AA-BFD6-42EB-BD96-C620D5F09270}"/>
              </a:ext>
            </a:extLst>
          </p:cNvPr>
          <p:cNvCxnSpPr/>
          <p:nvPr/>
        </p:nvCxnSpPr>
        <p:spPr bwMode="auto">
          <a:xfrm>
            <a:off x="1711670" y="5196256"/>
            <a:ext cx="48768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802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8F7A0A2-A782-4A7B-BAB9-41F87F57C918}"/>
              </a:ext>
            </a:extLst>
          </p:cNvPr>
          <p:cNvSpPr txBox="1"/>
          <p:nvPr/>
        </p:nvSpPr>
        <p:spPr>
          <a:xfrm>
            <a:off x="1711670" y="5359019"/>
            <a:ext cx="2508070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AREA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706E4-4138-4944-B4B3-CBFD63C8094C}"/>
              </a:ext>
            </a:extLst>
          </p:cNvPr>
          <p:cNvCxnSpPr/>
          <p:nvPr/>
        </p:nvCxnSpPr>
        <p:spPr bwMode="auto">
          <a:xfrm>
            <a:off x="1719508" y="5480588"/>
            <a:ext cx="48768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CEFEAAC-3887-4A91-8D7A-FCBE0C376780}"/>
              </a:ext>
            </a:extLst>
          </p:cNvPr>
          <p:cNvSpPr txBox="1"/>
          <p:nvPr/>
        </p:nvSpPr>
        <p:spPr>
          <a:xfrm>
            <a:off x="5479256" y="3514276"/>
            <a:ext cx="749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UNITED STATES POSTAL SERVICE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A316A4-3B0C-4C45-B347-8F076D40056B}"/>
              </a:ext>
            </a:extLst>
          </p:cNvPr>
          <p:cNvSpPr txBox="1"/>
          <p:nvPr/>
        </p:nvSpPr>
        <p:spPr>
          <a:xfrm>
            <a:off x="3200401" y="3059781"/>
            <a:ext cx="15113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U.S. ROUTE 1 (SOUTH BROAD STREET)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ABC56F-D8B7-4F6E-AAAF-818D119929C3}"/>
              </a:ext>
            </a:extLst>
          </p:cNvPr>
          <p:cNvSpPr txBox="1"/>
          <p:nvPr/>
        </p:nvSpPr>
        <p:spPr>
          <a:xfrm>
            <a:off x="7055519" y="2676930"/>
            <a:ext cx="749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PAWCATUCK SHOPPING CENTER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91454F-A060-49DD-974A-8957290CB3DA}"/>
              </a:ext>
            </a:extLst>
          </p:cNvPr>
          <p:cNvSpPr txBox="1"/>
          <p:nvPr/>
        </p:nvSpPr>
        <p:spPr>
          <a:xfrm>
            <a:off x="1843862" y="2654328"/>
            <a:ext cx="8832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STONINGTON ARMS APARTMENTS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CD5CCF-7AF8-42AD-8EC5-21B7622908B4}"/>
              </a:ext>
            </a:extLst>
          </p:cNvPr>
          <p:cNvSpPr txBox="1"/>
          <p:nvPr/>
        </p:nvSpPr>
        <p:spPr>
          <a:xfrm>
            <a:off x="90901" y="4616566"/>
            <a:ext cx="8056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STONINGTON HIGH SCHOOL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D50FAA-FFD4-485F-BF91-A4AF5DC5A573}"/>
              </a:ext>
            </a:extLst>
          </p:cNvPr>
          <p:cNvSpPr txBox="1"/>
          <p:nvPr/>
        </p:nvSpPr>
        <p:spPr>
          <a:xfrm rot="4622805">
            <a:off x="492806" y="4341485"/>
            <a:ext cx="989217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SPELLMAN DRIVE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8B0C0D-9981-4006-9685-4F1418491BF9}"/>
              </a:ext>
            </a:extLst>
          </p:cNvPr>
          <p:cNvSpPr txBox="1"/>
          <p:nvPr/>
        </p:nvSpPr>
        <p:spPr>
          <a:xfrm rot="17561930">
            <a:off x="7106987" y="4384460"/>
            <a:ext cx="919444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LATHROP AVENUE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C76774-9B33-4888-8F7B-F54B2A2C66CC}"/>
              </a:ext>
            </a:extLst>
          </p:cNvPr>
          <p:cNvSpPr txBox="1"/>
          <p:nvPr/>
        </p:nvSpPr>
        <p:spPr>
          <a:xfrm rot="17412872">
            <a:off x="7650271" y="4475535"/>
            <a:ext cx="97786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MAYFLOWER AVENUE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610AB4-DF1D-4049-B2E8-23B9A5EF9EF7}"/>
              </a:ext>
            </a:extLst>
          </p:cNvPr>
          <p:cNvSpPr txBox="1"/>
          <p:nvPr/>
        </p:nvSpPr>
        <p:spPr>
          <a:xfrm rot="1415642">
            <a:off x="8119964" y="5043116"/>
            <a:ext cx="919444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PALMER STREET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F36186-5BD9-4D83-B05C-2D0B4FA78C2F}"/>
              </a:ext>
            </a:extLst>
          </p:cNvPr>
          <p:cNvSpPr txBox="1"/>
          <p:nvPr/>
        </p:nvSpPr>
        <p:spPr>
          <a:xfrm rot="2631232">
            <a:off x="7770164" y="2417509"/>
            <a:ext cx="116971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ROUTE 234 (PEQUOT TRAIL)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61FF235-86C6-4197-B9B9-AC9028654545}"/>
              </a:ext>
            </a:extLst>
          </p:cNvPr>
          <p:cNvCxnSpPr/>
          <p:nvPr/>
        </p:nvCxnSpPr>
        <p:spPr bwMode="auto">
          <a:xfrm>
            <a:off x="7848600" y="3474244"/>
            <a:ext cx="508839" cy="40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802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0FA0B8-4819-4B3A-896D-51B150A27762}"/>
              </a:ext>
            </a:extLst>
          </p:cNvPr>
          <p:cNvSpPr txBox="1"/>
          <p:nvPr/>
        </p:nvSpPr>
        <p:spPr>
          <a:xfrm>
            <a:off x="2961327" y="2397747"/>
            <a:ext cx="7856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Birchwood Drive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326D938-BE21-44B5-A372-9C79AC530C4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923974" y="2582413"/>
            <a:ext cx="430164" cy="463849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7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0682"/>
            <a:ext cx="5009720" cy="5199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Purpose and Need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" y="690283"/>
            <a:ext cx="4885764" cy="6866964"/>
          </a:xfrm>
        </p:spPr>
        <p:txBody>
          <a:bodyPr/>
          <a:lstStyle/>
          <a:p>
            <a:r>
              <a:rPr lang="en-US" sz="2000" dirty="0"/>
              <a:t>Safety</a:t>
            </a:r>
          </a:p>
          <a:p>
            <a:pPr lvl="1"/>
            <a:r>
              <a:rPr lang="en-US" sz="1600" dirty="0"/>
              <a:t>Primary: improve pedestrian safety</a:t>
            </a:r>
          </a:p>
          <a:p>
            <a:r>
              <a:rPr lang="en-US" sz="2000" dirty="0"/>
              <a:t>Corridor Connectivity</a:t>
            </a:r>
          </a:p>
          <a:p>
            <a:pPr lvl="1"/>
            <a:r>
              <a:rPr lang="en-US" sz="1600" dirty="0"/>
              <a:t>Install sidewalks in areas where sidewalks are missing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4EAA5-2DDF-4DBB-A160-990DABC4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45B835-0CB0-4AC6-8BAA-F5301A9EDF3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1CBC8-8BCA-4C29-B41B-9860D721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6" y="818607"/>
            <a:ext cx="3173207" cy="237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outdoor, ground, grass, house&#10;&#10;Description automatically generated">
            <a:extLst>
              <a:ext uri="{FF2B5EF4-FFF2-40B4-BE49-F238E27FC236}">
                <a16:creationId xmlns:a16="http://schemas.microsoft.com/office/drawing/2014/main" id="{1F91E397-0775-447B-9C06-4006FAF66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1" y="3429000"/>
            <a:ext cx="3169919" cy="2377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723442EA-DD4B-49E3-ABAC-CC0AE1AD4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57" y="3429000"/>
            <a:ext cx="3173206" cy="2379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3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0682"/>
            <a:ext cx="5009720" cy="5199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Existing Conditions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1F495A6-00D5-4BE1-A6BA-BB36B51987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665" y="3785033"/>
            <a:ext cx="3021873" cy="2009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4726" y="941294"/>
            <a:ext cx="5082939" cy="4727986"/>
          </a:xfrm>
        </p:spPr>
        <p:txBody>
          <a:bodyPr/>
          <a:lstStyle/>
          <a:p>
            <a:r>
              <a:rPr lang="en-US" sz="1600" dirty="0"/>
              <a:t>Project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U.S. Route 1 between Spellman Drive and Mayflower Avenue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Total Length: 4800’+/-</a:t>
            </a:r>
          </a:p>
          <a:p>
            <a:r>
              <a:rPr lang="en-US" sz="1600" dirty="0"/>
              <a:t>Land Use: Mixed Residential &amp; Commercial</a:t>
            </a:r>
          </a:p>
          <a:p>
            <a:r>
              <a:rPr lang="en-US" sz="1600" dirty="0"/>
              <a:t>Existing Concrete Sidewalk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Intermittent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Width: 4’-5’+/-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Approx. 0’-5’+/- from edge of roadway</a:t>
            </a:r>
          </a:p>
          <a:p>
            <a:r>
              <a:rPr lang="en-US" sz="1600" dirty="0"/>
              <a:t>Utilities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Overhead electric and communication/cable wires along the north and south sides of U.S. Route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Underground gas &amp; water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67E75-265E-41C9-B0F5-AD09FECB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89C229-AEC5-49AC-8475-FB6A4898752A}"/>
              </a:ext>
            </a:extLst>
          </p:cNvPr>
          <p:cNvSpPr txBox="1"/>
          <p:nvPr/>
        </p:nvSpPr>
        <p:spPr>
          <a:xfrm>
            <a:off x="3815477" y="6429035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17111-0B1A-412D-AA50-33DA9A5A6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065" y="953967"/>
            <a:ext cx="2041072" cy="272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6F4DC-443C-4319-9FF8-A16CC347137D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</p:spTree>
    <p:extLst>
      <p:ext uri="{BB962C8B-B14F-4D97-AF65-F5344CB8AC3E}">
        <p14:creationId xmlns:p14="http://schemas.microsoft.com/office/powerpoint/2010/main" val="276355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0682"/>
            <a:ext cx="5009720" cy="5199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Proposed Improvements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4726" y="941294"/>
            <a:ext cx="5359730" cy="5002306"/>
          </a:xfrm>
        </p:spPr>
        <p:txBody>
          <a:bodyPr/>
          <a:lstStyle/>
          <a:p>
            <a:r>
              <a:rPr lang="en-US" sz="2000" dirty="0"/>
              <a:t>New sidewalks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5’ wide concrete with grass shelf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5’ wide monolithic concrete sidewalk &amp; curb </a:t>
            </a:r>
          </a:p>
          <a:p>
            <a:pPr marL="2857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1D2C66"/>
                </a:solidFill>
                <a:ea typeface="+mn-ea"/>
                <a:cs typeface="+mn-cs"/>
              </a:rPr>
              <a:t>Driveway reconstruction</a:t>
            </a:r>
          </a:p>
          <a:p>
            <a:r>
              <a:rPr lang="en-US" sz="2000" dirty="0"/>
              <a:t>Pedestrian push-button relocation</a:t>
            </a:r>
          </a:p>
          <a:p>
            <a:r>
              <a:rPr lang="en-US" sz="2000" dirty="0"/>
              <a:t>Limited drainage Improvements</a:t>
            </a:r>
          </a:p>
          <a:p>
            <a:r>
              <a:rPr lang="en-US" sz="2000" dirty="0"/>
              <a:t>Curbing</a:t>
            </a:r>
          </a:p>
          <a:p>
            <a:r>
              <a:rPr lang="en-US" sz="2000" dirty="0"/>
              <a:t>Pavement Markings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11-foot lanes (instead of 12-foot)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bike pavement markings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D8AE7-39C9-4FB0-88E0-ABAB4673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73" y="5904033"/>
            <a:ext cx="1017361" cy="740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7BCD90-D5DB-4F42-8EA2-6DBAE7678AA4}"/>
              </a:ext>
            </a:extLst>
          </p:cNvPr>
          <p:cNvSpPr txBox="1"/>
          <p:nvPr/>
        </p:nvSpPr>
        <p:spPr>
          <a:xfrm>
            <a:off x="412589" y="6005829"/>
            <a:ext cx="280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2E91CF"/>
                </a:solidFill>
              </a:rPr>
              <a:t>Pawcatuck Sidewalk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77BDC-0CAC-406D-AF19-105F466D1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36" y="2057784"/>
            <a:ext cx="3692433" cy="2769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6" name="Picture 5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2C2DA9BD-E786-4E83-8B44-5A1816CBD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765" t="28700" r="20588" b="2037"/>
          <a:stretch/>
        </p:blipFill>
        <p:spPr>
          <a:xfrm>
            <a:off x="4727791" y="4247601"/>
            <a:ext cx="2107838" cy="161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6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Design_footer chng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7D999E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7D999E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40058</TotalTime>
  <Words>1119</Words>
  <Application>Microsoft Office PowerPoint</Application>
  <PresentationFormat>Letter Paper (8.5x11 in)</PresentationFormat>
  <Paragraphs>304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Lucida Grande</vt:lpstr>
      <vt:lpstr>Times New Roman</vt:lpstr>
      <vt:lpstr>Wingdings</vt:lpstr>
      <vt:lpstr>Default Design_footer chng</vt:lpstr>
      <vt:lpstr>Public Information Meeting Town of Stonington, CT February 11th, 2021</vt:lpstr>
      <vt:lpstr>Using Webex</vt:lpstr>
      <vt:lpstr>Using Webex - Chat</vt:lpstr>
      <vt:lpstr>Project Team</vt:lpstr>
      <vt:lpstr> </vt:lpstr>
      <vt:lpstr>Project Location Map </vt:lpstr>
      <vt:lpstr>Purpose and Need</vt:lpstr>
      <vt:lpstr>Existing Conditions</vt:lpstr>
      <vt:lpstr>Proposed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Utilities and Rights-of-Way</vt:lpstr>
      <vt:lpstr>Permits Required</vt:lpstr>
      <vt:lpstr>PowerPoint Presentation</vt:lpstr>
      <vt:lpstr>Public Information Meeting Town of Stonington, CT February 11th, 2021</vt:lpstr>
      <vt:lpstr>PowerPoint Presentation</vt:lpstr>
      <vt:lpstr>Comments</vt:lpstr>
    </vt:vector>
  </TitlesOfParts>
  <Company>BL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N. Stanworth</dc:creator>
  <cp:lastModifiedBy>Fraysier, Steve</cp:lastModifiedBy>
  <cp:revision>2249</cp:revision>
  <cp:lastPrinted>2021-01-21T13:56:12Z</cp:lastPrinted>
  <dcterms:created xsi:type="dcterms:W3CDTF">2008-05-27T18:59:14Z</dcterms:created>
  <dcterms:modified xsi:type="dcterms:W3CDTF">2021-02-11T17:57:09Z</dcterms:modified>
</cp:coreProperties>
</file>