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98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19" autoAdjust="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1/5/2021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437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1/5/2021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465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1/5/2021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783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1/5/2021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359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1/5/2021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925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1/5/2021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543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1/5/2021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93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1/5/2021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184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1/5/2021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613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1/5/2021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603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5373426-E26E-431D-959C-5DB96C0B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2607" y="1238442"/>
            <a:ext cx="3635926" cy="43557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3416" y="1475234"/>
            <a:ext cx="3214307" cy="2901694"/>
          </a:xfrm>
        </p:spPr>
        <p:txBody>
          <a:bodyPr anchor="b"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Town Hall Roof Replacement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7750" y="4608576"/>
            <a:ext cx="3205640" cy="774186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600" dirty="0"/>
              <a:t>Funding Request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7609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EDC90921-9082-491B-940E-827D679F3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3C2B6D-8C00-4AE6-9A48-EC9AB1710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73" y="0"/>
            <a:ext cx="6868406" cy="63998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CB3E2F-9B69-46D1-8D8B-FB9FC1752E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4000"/>
                    </a14:imgEffect>
                    <a14:imgEffect>
                      <a14:brightnessContrast bright="-3000" contrast="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273" y="0"/>
            <a:ext cx="7075942" cy="642645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BC8B798-DAE7-4180-8A93-BCC856B2B15B}"/>
              </a:ext>
            </a:extLst>
          </p:cNvPr>
          <p:cNvGrpSpPr/>
          <p:nvPr/>
        </p:nvGrpSpPr>
        <p:grpSpPr>
          <a:xfrm>
            <a:off x="701964" y="1173018"/>
            <a:ext cx="5440218" cy="4636655"/>
            <a:chOff x="701964" y="1173018"/>
            <a:chExt cx="5440218" cy="4636655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6D313B0-3D68-4FFC-AE07-B3A5C8409A44}"/>
                </a:ext>
              </a:extLst>
            </p:cNvPr>
            <p:cNvSpPr/>
            <p:nvPr/>
          </p:nvSpPr>
          <p:spPr>
            <a:xfrm>
              <a:off x="701964" y="1173018"/>
              <a:ext cx="5440218" cy="4636655"/>
            </a:xfrm>
            <a:custGeom>
              <a:avLst/>
              <a:gdLst>
                <a:gd name="connsiteX0" fmla="*/ 1265381 w 5440218"/>
                <a:gd name="connsiteY0" fmla="*/ 0 h 4636655"/>
                <a:gd name="connsiteX1" fmla="*/ 3870036 w 5440218"/>
                <a:gd name="connsiteY1" fmla="*/ 1283855 h 4636655"/>
                <a:gd name="connsiteX2" fmla="*/ 3953163 w 5440218"/>
                <a:gd name="connsiteY2" fmla="*/ 1089891 h 4636655"/>
                <a:gd name="connsiteX3" fmla="*/ 5403272 w 5440218"/>
                <a:gd name="connsiteY3" fmla="*/ 1819564 h 4636655"/>
                <a:gd name="connsiteX4" fmla="*/ 5070763 w 5440218"/>
                <a:gd name="connsiteY4" fmla="*/ 2586182 h 4636655"/>
                <a:gd name="connsiteX5" fmla="*/ 5440218 w 5440218"/>
                <a:gd name="connsiteY5" fmla="*/ 2724727 h 4636655"/>
                <a:gd name="connsiteX6" fmla="*/ 4756727 w 5440218"/>
                <a:gd name="connsiteY6" fmla="*/ 4091709 h 4636655"/>
                <a:gd name="connsiteX7" fmla="*/ 4405745 w 5440218"/>
                <a:gd name="connsiteY7" fmla="*/ 3851564 h 4636655"/>
                <a:gd name="connsiteX8" fmla="*/ 4064000 w 5440218"/>
                <a:gd name="connsiteY8" fmla="*/ 4636655 h 4636655"/>
                <a:gd name="connsiteX9" fmla="*/ 2567709 w 5440218"/>
                <a:gd name="connsiteY9" fmla="*/ 3906982 h 4636655"/>
                <a:gd name="connsiteX10" fmla="*/ 2604654 w 5440218"/>
                <a:gd name="connsiteY10" fmla="*/ 3749964 h 4636655"/>
                <a:gd name="connsiteX11" fmla="*/ 0 w 5440218"/>
                <a:gd name="connsiteY11" fmla="*/ 2493818 h 4636655"/>
                <a:gd name="connsiteX12" fmla="*/ 1265381 w 5440218"/>
                <a:gd name="connsiteY12" fmla="*/ 0 h 4636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40218" h="4636655">
                  <a:moveTo>
                    <a:pt x="1265381" y="0"/>
                  </a:moveTo>
                  <a:lnTo>
                    <a:pt x="3870036" y="1283855"/>
                  </a:lnTo>
                  <a:lnTo>
                    <a:pt x="3953163" y="1089891"/>
                  </a:lnTo>
                  <a:lnTo>
                    <a:pt x="5403272" y="1819564"/>
                  </a:lnTo>
                  <a:lnTo>
                    <a:pt x="5070763" y="2586182"/>
                  </a:lnTo>
                  <a:lnTo>
                    <a:pt x="5440218" y="2724727"/>
                  </a:lnTo>
                  <a:lnTo>
                    <a:pt x="4756727" y="4091709"/>
                  </a:lnTo>
                  <a:lnTo>
                    <a:pt x="4405745" y="3851564"/>
                  </a:lnTo>
                  <a:lnTo>
                    <a:pt x="4064000" y="4636655"/>
                  </a:lnTo>
                  <a:lnTo>
                    <a:pt x="2567709" y="3906982"/>
                  </a:lnTo>
                  <a:lnTo>
                    <a:pt x="2604654" y="3749964"/>
                  </a:lnTo>
                  <a:lnTo>
                    <a:pt x="0" y="2493818"/>
                  </a:lnTo>
                  <a:lnTo>
                    <a:pt x="1265381" y="0"/>
                  </a:lnTo>
                  <a:close/>
                </a:path>
              </a:pathLst>
            </a:custGeom>
            <a:solidFill>
              <a:schemeClr val="accent1">
                <a:alpha val="64000"/>
              </a:schemeClr>
            </a:solidFill>
            <a:ln w="539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DF593C-DF25-4E6D-A369-8BBA077B16F5}"/>
                </a:ext>
              </a:extLst>
            </p:cNvPr>
            <p:cNvSpPr/>
            <p:nvPr/>
          </p:nvSpPr>
          <p:spPr>
            <a:xfrm>
              <a:off x="1773382" y="2336800"/>
              <a:ext cx="3205018" cy="2419927"/>
            </a:xfrm>
            <a:custGeom>
              <a:avLst/>
              <a:gdLst>
                <a:gd name="connsiteX0" fmla="*/ 535709 w 3205018"/>
                <a:gd name="connsiteY0" fmla="*/ 0 h 2419927"/>
                <a:gd name="connsiteX1" fmla="*/ 3205018 w 3205018"/>
                <a:gd name="connsiteY1" fmla="*/ 1265382 h 2419927"/>
                <a:gd name="connsiteX2" fmla="*/ 2641600 w 3205018"/>
                <a:gd name="connsiteY2" fmla="*/ 2419927 h 2419927"/>
                <a:gd name="connsiteX3" fmla="*/ 0 w 3205018"/>
                <a:gd name="connsiteY3" fmla="*/ 1136073 h 2419927"/>
                <a:gd name="connsiteX4" fmla="*/ 535709 w 3205018"/>
                <a:gd name="connsiteY4" fmla="*/ 0 h 2419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5018" h="2419927">
                  <a:moveTo>
                    <a:pt x="535709" y="0"/>
                  </a:moveTo>
                  <a:lnTo>
                    <a:pt x="3205018" y="1265382"/>
                  </a:lnTo>
                  <a:lnTo>
                    <a:pt x="2641600" y="2419927"/>
                  </a:lnTo>
                  <a:lnTo>
                    <a:pt x="0" y="1136073"/>
                  </a:lnTo>
                  <a:lnTo>
                    <a:pt x="535709" y="0"/>
                  </a:lnTo>
                  <a:close/>
                </a:path>
              </a:pathLst>
            </a:custGeom>
            <a:solidFill>
              <a:schemeClr val="accent5">
                <a:alpha val="72000"/>
              </a:scheme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31439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E4448-3AA3-482C-A385-33D4629BD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09326D-6957-4FE9-9D9B-2D275B71C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5006" y="2363226"/>
            <a:ext cx="8482948" cy="2841304"/>
          </a:xfrm>
        </p:spPr>
        <p:txBody>
          <a:bodyPr/>
          <a:lstStyle/>
          <a:p>
            <a:pPr indent="0" algn="ctr">
              <a:lnSpc>
                <a:spcPct val="100000"/>
              </a:lnSpc>
              <a:buNone/>
            </a:pPr>
            <a:r>
              <a:rPr lang="en-US" sz="3600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</a:t>
            </a:r>
            <a:r>
              <a:rPr lang="en-US" sz="3600" b="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ransfer funding to design and construct the Town Hall Roof Replacement Project in the amount of $185,780 to allow replacement in Spring 2021.</a:t>
            </a:r>
            <a:endParaRPr lang="en-US" sz="3600" b="1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009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C86D3-8FD1-4F47-A319-7D0542E48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Project Facts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2092D8E-9B61-418D-ABA2-67952322F3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3506993"/>
              </p:ext>
            </p:extLst>
          </p:nvPr>
        </p:nvGraphicFramePr>
        <p:xfrm>
          <a:off x="1097279" y="2108200"/>
          <a:ext cx="10058400" cy="3286910"/>
        </p:xfrm>
        <a:graphic>
          <a:graphicData uri="http://schemas.openxmlformats.org/drawingml/2006/table">
            <a:tbl>
              <a:tblPr bandRow="1">
                <a:tableStyleId>{B301B821-A1FF-4177-AEE7-76D212191A09}</a:tableStyleId>
              </a:tblPr>
              <a:tblGrid>
                <a:gridCol w="4573323">
                  <a:extLst>
                    <a:ext uri="{9D8B030D-6E8A-4147-A177-3AD203B41FA5}">
                      <a16:colId xmlns:a16="http://schemas.microsoft.com/office/drawing/2014/main" val="2923227595"/>
                    </a:ext>
                  </a:extLst>
                </a:gridCol>
                <a:gridCol w="2367499">
                  <a:extLst>
                    <a:ext uri="{9D8B030D-6E8A-4147-A177-3AD203B41FA5}">
                      <a16:colId xmlns:a16="http://schemas.microsoft.com/office/drawing/2014/main" val="3242678842"/>
                    </a:ext>
                  </a:extLst>
                </a:gridCol>
                <a:gridCol w="3117578">
                  <a:extLst>
                    <a:ext uri="{9D8B030D-6E8A-4147-A177-3AD203B41FA5}">
                      <a16:colId xmlns:a16="http://schemas.microsoft.com/office/drawing/2014/main" val="2324770648"/>
                    </a:ext>
                  </a:extLst>
                </a:gridCol>
              </a:tblGrid>
              <a:tr h="339886">
                <a:tc>
                  <a:txBody>
                    <a:bodyPr/>
                    <a:lstStyle/>
                    <a:p>
                      <a:r>
                        <a:rPr lang="en-US" sz="2800" dirty="0"/>
                        <a:t>Slate Roof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5,303 sq 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93 yrs. old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3561358"/>
                  </a:ext>
                </a:extLst>
              </a:tr>
              <a:tr h="553750">
                <a:tc>
                  <a:txBody>
                    <a:bodyPr/>
                    <a:lstStyle/>
                    <a:p>
                      <a:r>
                        <a:rPr lang="en-US" sz="2800" dirty="0"/>
                        <a:t>Low Slope Rubber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1,765 sq 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7 yrs. old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2236191"/>
                  </a:ext>
                </a:extLst>
              </a:tr>
              <a:tr h="553750">
                <a:tc>
                  <a:txBody>
                    <a:bodyPr/>
                    <a:lstStyle/>
                    <a:p>
                      <a:r>
                        <a:rPr lang="en-US" sz="2800" dirty="0"/>
                        <a:t>Office Space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16,934 sq 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1712416"/>
                  </a:ext>
                </a:extLst>
              </a:tr>
              <a:tr h="553750">
                <a:tc>
                  <a:txBody>
                    <a:bodyPr/>
                    <a:lstStyle/>
                    <a:p>
                      <a:r>
                        <a:rPr lang="en-US" sz="2800" dirty="0"/>
                        <a:t>Employees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278247"/>
                  </a:ext>
                </a:extLst>
              </a:tr>
              <a:tr h="553750">
                <a:tc>
                  <a:txBody>
                    <a:bodyPr/>
                    <a:lstStyle/>
                    <a:p>
                      <a:r>
                        <a:rPr lang="en-US" sz="2800" dirty="0"/>
                        <a:t>Departments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9662841"/>
                  </a:ext>
                </a:extLst>
              </a:tr>
              <a:tr h="553750">
                <a:tc>
                  <a:txBody>
                    <a:bodyPr/>
                    <a:lstStyle/>
                    <a:p>
                      <a:r>
                        <a:rPr lang="en-US" sz="2800" dirty="0"/>
                        <a:t>Replacement Costs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$187,780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90259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3514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C4505-25A2-460F-B582-396B7B637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5167333" cy="1483831"/>
          </a:xfrm>
        </p:spPr>
        <p:txBody>
          <a:bodyPr/>
          <a:lstStyle/>
          <a:p>
            <a:r>
              <a:rPr lang="en-US" dirty="0"/>
              <a:t>Leaking Inside Town Hall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CF75DA-7D9C-455B-957D-09F9434C8D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6141915" y="1213453"/>
            <a:ext cx="6030110" cy="4176409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5EB030-AECA-4053-B816-F381D1BDD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1931303"/>
            <a:ext cx="5828814" cy="437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9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35407E-EB73-41E2-B6D1-DEAEA5B5E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95" y="272374"/>
            <a:ext cx="7950740" cy="59630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6FC5EC-7893-4DEC-B07B-1407C15E3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765" y="272373"/>
            <a:ext cx="7950740" cy="5963055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C394D70D-0076-4171-BB4A-6BA7E1C314E8}"/>
              </a:ext>
            </a:extLst>
          </p:cNvPr>
          <p:cNvSpPr/>
          <p:nvPr/>
        </p:nvSpPr>
        <p:spPr>
          <a:xfrm rot="17769486">
            <a:off x="4708679" y="3650481"/>
            <a:ext cx="1089821" cy="4330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618FE73D-C2F8-44A7-8062-3FB99E944517}"/>
              </a:ext>
            </a:extLst>
          </p:cNvPr>
          <p:cNvSpPr/>
          <p:nvPr/>
        </p:nvSpPr>
        <p:spPr>
          <a:xfrm rot="6806180">
            <a:off x="8695672" y="2626392"/>
            <a:ext cx="1089821" cy="4330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6E7FCE2D-BF73-49D3-BF93-7E763FC9192D}"/>
              </a:ext>
            </a:extLst>
          </p:cNvPr>
          <p:cNvSpPr/>
          <p:nvPr/>
        </p:nvSpPr>
        <p:spPr>
          <a:xfrm>
            <a:off x="9526459" y="1136976"/>
            <a:ext cx="1089821" cy="4330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85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3D0B0A-D069-428A-AE87-2A3D7678A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0" y="419100"/>
            <a:ext cx="7437967" cy="557847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12441DC-002F-4F41-ABE6-57C28D038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6067" y="2439434"/>
            <a:ext cx="2315633" cy="1979131"/>
          </a:xfrm>
        </p:spPr>
        <p:txBody>
          <a:bodyPr>
            <a:normAutofit fontScale="90000"/>
          </a:bodyPr>
          <a:lstStyle/>
          <a:p>
            <a:r>
              <a:rPr lang="en-US" dirty="0"/>
              <a:t>Low Slope Rubber Roof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01046B08-E392-4C96-9D7A-9BA31D4CE17D}"/>
              </a:ext>
            </a:extLst>
          </p:cNvPr>
          <p:cNvSpPr/>
          <p:nvPr/>
        </p:nvSpPr>
        <p:spPr>
          <a:xfrm rot="2262509">
            <a:off x="7155555" y="622279"/>
            <a:ext cx="500211" cy="9298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B032228F-4D45-45EA-BB39-EAA6D395CB2A}"/>
              </a:ext>
            </a:extLst>
          </p:cNvPr>
          <p:cNvSpPr/>
          <p:nvPr/>
        </p:nvSpPr>
        <p:spPr>
          <a:xfrm rot="19604552">
            <a:off x="2784437" y="613304"/>
            <a:ext cx="451129" cy="9504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18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1B1C8E-72E0-4902-8603-17BC807AC9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89300" y="967176"/>
            <a:ext cx="6166380" cy="462478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C9CCD5-1C6E-4388-91F7-E12DE0031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8078" y="939713"/>
            <a:ext cx="5985933" cy="448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59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78166D6-82E6-4A21-B87B-16075EA04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448" y="286603"/>
            <a:ext cx="7589520" cy="59451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72C133-DAE5-4ABC-9BC0-74FA82F48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6603" y="495438"/>
            <a:ext cx="4145591" cy="552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9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C18EA-9DB7-410D-AD23-8460F2A8F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Scope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B576C9-F8B4-4A4E-92D9-5005D04A7A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761801" y="2540992"/>
            <a:ext cx="3760787" cy="282059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6B39B0-FA74-424E-9767-A36B41F1FCFF}"/>
              </a:ext>
            </a:extLst>
          </p:cNvPr>
          <p:cNvSpPr txBox="1"/>
          <p:nvPr/>
        </p:nvSpPr>
        <p:spPr>
          <a:xfrm>
            <a:off x="4445000" y="2212350"/>
            <a:ext cx="65151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hangingPunct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b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Replace approximately 5,303 sq. ft. of existing slate roof with new 20-year asphalt shingle</a:t>
            </a:r>
            <a:endParaRPr lang="en-U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hangingPunct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b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Installation of solid ½ inch plywood sheathing over the existing 1x6 battens</a:t>
            </a:r>
            <a:endParaRPr lang="en-U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hangingPunct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b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320 lin. ft. built-in copper gutter lining</a:t>
            </a:r>
            <a:endParaRPr lang="en-U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hangingPunct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b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200 lin. ft. aluminum downspouts</a:t>
            </a:r>
            <a:endParaRPr lang="en-U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hangingPunct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b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Replacement of deteriorated wood facia and cornice</a:t>
            </a:r>
            <a:endParaRPr lang="en-U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hangingPunct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b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Painting of facias, cornice and portico gable and ceiling</a:t>
            </a:r>
            <a:endParaRPr lang="en-U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hangingPunct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b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Masonry chimney restoration </a:t>
            </a:r>
            <a:endParaRPr lang="en-U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hangingPunct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b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ACM removal and disposal</a:t>
            </a:r>
            <a:endParaRPr lang="en-U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211FEE-187A-45EC-840F-485972222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176" y="2070893"/>
            <a:ext cx="3164328" cy="422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57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FE785-033D-4B76-9531-423FEF3AD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90FA7-1E5C-47FC-AC3C-80E1FAA7FA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marR="0" indent="-514350" hangingPunct="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b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Do Nothing:  This will result in continued increase of costly repairs and deterioration of the building.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14350" marR="0" indent="-514350" hangingPunct="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b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Imitation Slate Roof Replacement:  This will not provide as reliable warrantied system and increase the total project costs to $210,720.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14350" marR="0" indent="-514350" hangingPunct="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b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Fund as part of 2021/22 CIP:  This will delay construction start to September 2021. 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880162"/>
      </p:ext>
    </p:extLst>
  </p:cSld>
  <p:clrMapOvr>
    <a:masterClrMapping/>
  </p:clrMapOvr>
</p:sld>
</file>

<file path=ppt/theme/theme1.xml><?xml version="1.0" encoding="utf-8"?>
<a:theme xmlns:a="http://schemas.openxmlformats.org/drawingml/2006/main" name="1_RetrospectVTI">
  <a:themeElements>
    <a:clrScheme name="Custom 34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C7016"/>
      </a:accent1>
      <a:accent2>
        <a:srgbClr val="F8931D"/>
      </a:accent2>
      <a:accent3>
        <a:srgbClr val="CE8D3E"/>
      </a:accent3>
      <a:accent4>
        <a:srgbClr val="E64823"/>
      </a:accent4>
      <a:accent5>
        <a:srgbClr val="FFCA08"/>
      </a:accent5>
      <a:accent6>
        <a:srgbClr val="9C6A6A"/>
      </a:accent6>
      <a:hlink>
        <a:srgbClr val="2998E3"/>
      </a:hlink>
      <a:folHlink>
        <a:srgbClr val="7F723D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Override1.xml><?xml version="1.0" encoding="utf-8"?>
<a:themeOverride xmlns:a="http://schemas.openxmlformats.org/drawingml/2006/main">
  <a:clrScheme name="Parcel">
    <a:dk1>
      <a:srgbClr val="000000"/>
    </a:dk1>
    <a:lt1>
      <a:srgbClr val="FFFFFF"/>
    </a:lt1>
    <a:dk2>
      <a:srgbClr val="4A5356"/>
    </a:dk2>
    <a:lt2>
      <a:srgbClr val="E8E3CE"/>
    </a:lt2>
    <a:accent1>
      <a:srgbClr val="F6A21D"/>
    </a:accent1>
    <a:accent2>
      <a:srgbClr val="9BAFB5"/>
    </a:accent2>
    <a:accent3>
      <a:srgbClr val="C96731"/>
    </a:accent3>
    <a:accent4>
      <a:srgbClr val="9CA383"/>
    </a:accent4>
    <a:accent5>
      <a:srgbClr val="87795D"/>
    </a:accent5>
    <a:accent6>
      <a:srgbClr val="A0988C"/>
    </a:accent6>
    <a:hlink>
      <a:srgbClr val="00B0F0"/>
    </a:hlink>
    <a:folHlink>
      <a:srgbClr val="738F97"/>
    </a:folHlink>
  </a:clrScheme>
</a:themeOverride>
</file>

<file path=ppt/theme/themeOverride2.xml><?xml version="1.0" encoding="utf-8"?>
<a:themeOverride xmlns:a="http://schemas.openxmlformats.org/drawingml/2006/main">
  <a:clrScheme name="Parcel">
    <a:dk1>
      <a:srgbClr val="000000"/>
    </a:dk1>
    <a:lt1>
      <a:srgbClr val="FFFFFF"/>
    </a:lt1>
    <a:dk2>
      <a:srgbClr val="4A5356"/>
    </a:dk2>
    <a:lt2>
      <a:srgbClr val="E8E3CE"/>
    </a:lt2>
    <a:accent1>
      <a:srgbClr val="F6A21D"/>
    </a:accent1>
    <a:accent2>
      <a:srgbClr val="9BAFB5"/>
    </a:accent2>
    <a:accent3>
      <a:srgbClr val="C96731"/>
    </a:accent3>
    <a:accent4>
      <a:srgbClr val="9CA383"/>
    </a:accent4>
    <a:accent5>
      <a:srgbClr val="87795D"/>
    </a:accent5>
    <a:accent6>
      <a:srgbClr val="A0988C"/>
    </a:accent6>
    <a:hlink>
      <a:srgbClr val="00B0F0"/>
    </a:hlink>
    <a:folHlink>
      <a:srgbClr val="738F97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93932EF5-314F-409E-8020-FEE5FA0795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A3F7EDC-E5B4-4BBC-9D2A-CBE6D46C37A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03EEFF0-FB57-4CB4-8BFC-DF397689E2ED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{30E10A68-1EC8-4885-95A8-6085DBCE9700}tf22712842_win32</Template>
  <TotalTime>116</TotalTime>
  <Words>202</Words>
  <Application>Microsoft Office PowerPoint</Application>
  <PresentationFormat>Widescreen</PresentationFormat>
  <Paragraphs>34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Bookman Old Style</vt:lpstr>
      <vt:lpstr>Calibri</vt:lpstr>
      <vt:lpstr>Franklin Gothic Book</vt:lpstr>
      <vt:lpstr>Times New Roman</vt:lpstr>
      <vt:lpstr>1_RetrospectVTI</vt:lpstr>
      <vt:lpstr>Town Hall Roof Replacement</vt:lpstr>
      <vt:lpstr>Project Facts</vt:lpstr>
      <vt:lpstr>Leaking Inside Town Hall</vt:lpstr>
      <vt:lpstr>PowerPoint Presentation</vt:lpstr>
      <vt:lpstr>Low Slope Rubber Roof</vt:lpstr>
      <vt:lpstr>PowerPoint Presentation</vt:lpstr>
      <vt:lpstr>PowerPoint Presentation</vt:lpstr>
      <vt:lpstr>Project Scope</vt:lpstr>
      <vt:lpstr>Options</vt:lpstr>
      <vt:lpstr>Recommendation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Town Hall Roof Replacement</dc:title>
  <dc:creator>Barbara McKrell</dc:creator>
  <cp:lastModifiedBy>Barbara McKrell</cp:lastModifiedBy>
  <cp:revision>12</cp:revision>
  <dcterms:created xsi:type="dcterms:W3CDTF">2021-01-05T23:01:44Z</dcterms:created>
  <dcterms:modified xsi:type="dcterms:W3CDTF">2021-01-06T00:59:43Z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